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6"/>
  </p:notesMasterIdLst>
  <p:sldIdLst>
    <p:sldId id="485" r:id="rId2"/>
    <p:sldId id="758" r:id="rId3"/>
    <p:sldId id="616" r:id="rId4"/>
    <p:sldId id="663" r:id="rId5"/>
    <p:sldId id="765" r:id="rId6"/>
    <p:sldId id="759" r:id="rId7"/>
    <p:sldId id="760" r:id="rId8"/>
    <p:sldId id="762" r:id="rId9"/>
    <p:sldId id="763" r:id="rId10"/>
    <p:sldId id="761" r:id="rId11"/>
    <p:sldId id="766" r:id="rId12"/>
    <p:sldId id="751" r:id="rId13"/>
    <p:sldId id="702" r:id="rId14"/>
    <p:sldId id="712" r:id="rId15"/>
    <p:sldId id="683" r:id="rId16"/>
    <p:sldId id="684" r:id="rId17"/>
    <p:sldId id="705" r:id="rId18"/>
    <p:sldId id="685" r:id="rId19"/>
    <p:sldId id="695" r:id="rId20"/>
    <p:sldId id="696" r:id="rId21"/>
    <p:sldId id="692" r:id="rId22"/>
    <p:sldId id="706" r:id="rId23"/>
    <p:sldId id="698" r:id="rId24"/>
    <p:sldId id="730" r:id="rId25"/>
    <p:sldId id="707" r:id="rId26"/>
    <p:sldId id="699" r:id="rId27"/>
    <p:sldId id="648" r:id="rId28"/>
    <p:sldId id="646" r:id="rId29"/>
    <p:sldId id="708" r:id="rId30"/>
    <p:sldId id="737" r:id="rId31"/>
    <p:sldId id="710" r:id="rId32"/>
    <p:sldId id="713" r:id="rId33"/>
    <p:sldId id="734" r:id="rId34"/>
    <p:sldId id="753" r:id="rId35"/>
    <p:sldId id="773" r:id="rId36"/>
    <p:sldId id="771" r:id="rId37"/>
    <p:sldId id="772" r:id="rId38"/>
    <p:sldId id="757" r:id="rId39"/>
    <p:sldId id="769" r:id="rId40"/>
    <p:sldId id="774" r:id="rId41"/>
    <p:sldId id="775" r:id="rId42"/>
    <p:sldId id="767" r:id="rId43"/>
    <p:sldId id="770" r:id="rId44"/>
    <p:sldId id="273"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崔 哲" initials="崔" lastIdx="1" clrIdx="0">
    <p:extLst>
      <p:ext uri="{19B8F6BF-5375-455C-9EA6-DF929625EA0E}">
        <p15:presenceInfo xmlns:p15="http://schemas.microsoft.com/office/powerpoint/2012/main" userId="959554757f41a68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DBC11A"/>
    <a:srgbClr val="49C581"/>
    <a:srgbClr val="FA2E2E"/>
    <a:srgbClr val="92DC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32" autoAdjust="0"/>
    <p:restoredTop sz="84912" autoAdjust="0"/>
  </p:normalViewPr>
  <p:slideViewPr>
    <p:cSldViewPr snapToGrid="0">
      <p:cViewPr varScale="1">
        <p:scale>
          <a:sx n="62" d="100"/>
          <a:sy n="62" d="100"/>
        </p:scale>
        <p:origin x="4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8AF764-7EDC-49FB-8EDC-2F851785684F}" type="datetimeFigureOut">
              <a:rPr lang="zh-CN" altLang="en-US" smtClean="0"/>
              <a:t>2019/12/26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0291F7-0512-420D-90E7-CA1D34F64878}" type="slidenum">
              <a:rPr lang="zh-CN" altLang="en-US" smtClean="0"/>
              <a:t>‹#›</a:t>
            </a:fld>
            <a:endParaRPr lang="zh-CN" altLang="en-US"/>
          </a:p>
        </p:txBody>
      </p:sp>
    </p:spTree>
    <p:extLst>
      <p:ext uri="{BB962C8B-B14F-4D97-AF65-F5344CB8AC3E}">
        <p14:creationId xmlns:p14="http://schemas.microsoft.com/office/powerpoint/2010/main" val="1713105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86688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应用需求推动研究发展，随着信息技术的快速发展，如何设计及利用计算机处理这些以爆炸式速度增长的图像及视频信息，对于弥补人与计算机在视觉理解中的差距具有重要的研究意义和应用价值，显著度检测已成为计算机视觉领域的重要研究课题。可靠的显著度检测可以在没有先验知识的情况下筛选出图像中的重要信息，在降低图像内容理解和场景分析复杂度方面具有重要意义。因此，图像的显著性区域检测是许多计算机视觉任务中的一个重要步骤，包括图像分割、目标识别、自适应压缩、内容感知的图像编辑和图像检索等，高效的视觉显著度检测能大大提升这些任务的整体效率。</a:t>
            </a:r>
          </a:p>
        </p:txBody>
      </p:sp>
      <p:sp>
        <p:nvSpPr>
          <p:cNvPr id="4" name="灯片编号占位符 3"/>
          <p:cNvSpPr>
            <a:spLocks noGrp="1"/>
          </p:cNvSpPr>
          <p:nvPr>
            <p:ph type="sldNum" sz="quarter" idx="5"/>
          </p:nvPr>
        </p:nvSpPr>
        <p:spPr/>
        <p:txBody>
          <a:bodyPr/>
          <a:lstStyle/>
          <a:p>
            <a:fld id="{8B0291F7-0512-420D-90E7-CA1D34F64878}" type="slidenum">
              <a:rPr lang="zh-CN" altLang="en-US" smtClean="0"/>
              <a:t>10</a:t>
            </a:fld>
            <a:endParaRPr lang="zh-CN" altLang="en-US"/>
          </a:p>
        </p:txBody>
      </p:sp>
    </p:spTree>
    <p:extLst>
      <p:ext uri="{BB962C8B-B14F-4D97-AF65-F5344CB8AC3E}">
        <p14:creationId xmlns:p14="http://schemas.microsoft.com/office/powerpoint/2010/main" val="1527061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11</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14612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defRPr/>
            </a:pPr>
            <a:r>
              <a:rPr lang="zh-CN" altLang="en-US" dirty="0">
                <a:latin typeface="微软雅黑" panose="020B0503020204020204" pitchFamily="34" charset="-122"/>
                <a:ea typeface="微软雅黑" panose="020B0503020204020204" pitchFamily="34" charset="-122"/>
              </a:rPr>
              <a:t>对每一个小处理单元（</a:t>
            </a:r>
            <a:r>
              <a:rPr lang="en-US" altLang="zh-CN" dirty="0">
                <a:latin typeface="微软雅黑" panose="020B0503020204020204" pitchFamily="34" charset="-122"/>
                <a:ea typeface="微软雅黑" panose="020B0503020204020204" pitchFamily="34" charset="-122"/>
              </a:rPr>
              <a:t> super-pixel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patch</a:t>
            </a:r>
            <a:r>
              <a:rPr lang="zh-CN" altLang="en-US" dirty="0">
                <a:latin typeface="微软雅黑" panose="020B0503020204020204" pitchFamily="34" charset="-122"/>
                <a:ea typeface="微软雅黑" panose="020B0503020204020204" pitchFamily="34" charset="-122"/>
              </a:rPr>
              <a:t>等）送入网络进行特征提取</a:t>
            </a:r>
            <a:endParaRPr lang="en-US" altLang="zh-CN"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8B0291F7-0512-420D-90E7-CA1D34F64878}" type="slidenum">
              <a:rPr lang="zh-CN" altLang="en-US" smtClean="0"/>
              <a:t>15</a:t>
            </a:fld>
            <a:endParaRPr lang="zh-CN" altLang="en-US"/>
          </a:p>
        </p:txBody>
      </p:sp>
    </p:spTree>
    <p:extLst>
      <p:ext uri="{BB962C8B-B14F-4D97-AF65-F5344CB8AC3E}">
        <p14:creationId xmlns:p14="http://schemas.microsoft.com/office/powerpoint/2010/main" val="987671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尽管基于</a:t>
            </a:r>
            <a:r>
              <a:rPr lang="en-US" altLang="zh-CN" dirty="0"/>
              <a:t>MLP</a:t>
            </a:r>
            <a:r>
              <a:rPr lang="zh-CN" altLang="en-US" dirty="0"/>
              <a:t>的显著性检测模型的性能优于以前的非深度学习显著性检测模型，但它们无法捕获关键的空间信息，并且由于它们需要逐一处理所有子单元而非常耗时。受到</a:t>
            </a:r>
            <a:r>
              <a:rPr lang="en-US" altLang="zh-CN" dirty="0"/>
              <a:t>FCN</a:t>
            </a:r>
            <a:r>
              <a:rPr lang="zh-CN" altLang="en-US" dirty="0"/>
              <a:t>在语义分割方面的巨大成功的启发，最新的显著性检测模型将图像分类模型</a:t>
            </a:r>
            <a:r>
              <a:rPr lang="en-US" altLang="zh-CN" dirty="0"/>
              <a:t>(</a:t>
            </a:r>
            <a:r>
              <a:rPr lang="zh-CN" altLang="en-US" dirty="0"/>
              <a:t>如</a:t>
            </a:r>
            <a:r>
              <a:rPr lang="en-US" altLang="zh-CN" dirty="0" err="1"/>
              <a:t>VGGNet</a:t>
            </a:r>
            <a:r>
              <a:rPr lang="zh-CN" altLang="en-US" dirty="0"/>
              <a:t>和</a:t>
            </a:r>
            <a:r>
              <a:rPr lang="en-US" altLang="zh-CN" dirty="0" err="1"/>
              <a:t>ResNet</a:t>
            </a:r>
            <a:r>
              <a:rPr lang="en-US" altLang="zh-CN" dirty="0"/>
              <a:t>)</a:t>
            </a:r>
            <a:r>
              <a:rPr lang="zh-CN" altLang="en-US" dirty="0"/>
              <a:t>修改为全卷积模型。这样，这些显著性检测模型将受益于端到端的空间显著性表示学习，并且可以在单个前馈过程中有效地预测显著性图。典型的网络结构可以分为五类：单工作流网络 </a:t>
            </a:r>
            <a:r>
              <a:rPr lang="en-US" altLang="zh-CN" dirty="0"/>
              <a:t>(Single-stream network)</a:t>
            </a:r>
            <a:r>
              <a:rPr lang="zh-CN" altLang="en-US" dirty="0"/>
              <a:t>、多工作流网络 </a:t>
            </a:r>
            <a:r>
              <a:rPr lang="en-US" altLang="zh-CN" dirty="0"/>
              <a:t>(Multi-stream network)</a:t>
            </a:r>
            <a:r>
              <a:rPr lang="zh-CN" altLang="en-US" dirty="0"/>
              <a:t>、多分支融合网络</a:t>
            </a:r>
            <a:r>
              <a:rPr lang="en-US" altLang="zh-CN" dirty="0"/>
              <a:t>(Side-fusion network)</a:t>
            </a:r>
            <a:r>
              <a:rPr lang="zh-CN" altLang="en-US" dirty="0"/>
              <a:t>、自底而上</a:t>
            </a:r>
            <a:r>
              <a:rPr lang="en-US" altLang="zh-CN" dirty="0"/>
              <a:t>/</a:t>
            </a:r>
            <a:r>
              <a:rPr lang="zh-CN" altLang="en-US" dirty="0"/>
              <a:t>自顶而下网络</a:t>
            </a:r>
            <a:r>
              <a:rPr lang="en-US" altLang="zh-CN" dirty="0"/>
              <a:t>(Bottom-up/top-down network)</a:t>
            </a:r>
            <a:r>
              <a:rPr lang="zh-CN" altLang="en-US" dirty="0"/>
              <a:t>和多任务网络</a:t>
            </a:r>
            <a:r>
              <a:rPr lang="en-US" altLang="zh-CN" dirty="0"/>
              <a:t>(Branched network)</a:t>
            </a:r>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16</a:t>
            </a:fld>
            <a:endParaRPr lang="zh-CN" altLang="en-US"/>
          </a:p>
        </p:txBody>
      </p:sp>
    </p:spTree>
    <p:extLst>
      <p:ext uri="{BB962C8B-B14F-4D97-AF65-F5344CB8AC3E}">
        <p14:creationId xmlns:p14="http://schemas.microsoft.com/office/powerpoint/2010/main" val="3653238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Lastly, saliency detection are mainly formulated as binary classiﬁcation problems, i.e., either foreground or background. Compared with image classiﬁcation tasks with thousands of categories, the supervision of binary labels is relatively weak to eﬀectively train a deep CNN with a huge number of parameters. </a:t>
            </a:r>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17</a:t>
            </a:fld>
            <a:endParaRPr lang="zh-CN" altLang="en-US"/>
          </a:p>
        </p:txBody>
      </p:sp>
    </p:spTree>
    <p:extLst>
      <p:ext uri="{BB962C8B-B14F-4D97-AF65-F5344CB8AC3E}">
        <p14:creationId xmlns:p14="http://schemas.microsoft.com/office/powerpoint/2010/main" val="283723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在每一个时间步中，通过</a:t>
            </a:r>
            <a:r>
              <a:rPr lang="en-US" altLang="zh-CN" dirty="0" err="1"/>
              <a:t>rfcn</a:t>
            </a:r>
            <a:r>
              <a:rPr lang="zh-CN" altLang="en-US" dirty="0"/>
              <a:t>将输入的图像和显著性先验图都向前推进，得到预测的显著性映射，进而作为下一个时间步的显著性先验图。</a:t>
            </a:r>
          </a:p>
        </p:txBody>
      </p:sp>
      <p:sp>
        <p:nvSpPr>
          <p:cNvPr id="4" name="灯片编号占位符 3"/>
          <p:cNvSpPr>
            <a:spLocks noGrp="1"/>
          </p:cNvSpPr>
          <p:nvPr>
            <p:ph type="sldNum" sz="quarter" idx="5"/>
          </p:nvPr>
        </p:nvSpPr>
        <p:spPr/>
        <p:txBody>
          <a:bodyPr/>
          <a:lstStyle/>
          <a:p>
            <a:fld id="{8B0291F7-0512-420D-90E7-CA1D34F64878}" type="slidenum">
              <a:rPr lang="zh-CN" altLang="en-US" smtClean="0"/>
              <a:t>18</a:t>
            </a:fld>
            <a:endParaRPr lang="zh-CN" altLang="en-US"/>
          </a:p>
        </p:txBody>
      </p:sp>
    </p:spTree>
    <p:extLst>
      <p:ext uri="{BB962C8B-B14F-4D97-AF65-F5344CB8AC3E}">
        <p14:creationId xmlns:p14="http://schemas.microsoft.com/office/powerpoint/2010/main" val="3649085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与现有基于</a:t>
            </a:r>
            <a:r>
              <a:rPr lang="en-US" altLang="zh-CN" dirty="0"/>
              <a:t>CNN</a:t>
            </a:r>
            <a:r>
              <a:rPr lang="zh-CN" altLang="en-US" dirty="0"/>
              <a:t>的方法相比有两个优势：</a:t>
            </a:r>
          </a:p>
          <a:p>
            <a:r>
              <a:rPr lang="zh-CN" altLang="en-US" dirty="0"/>
              <a:t>利用显著性先验，使深度模型的训练更容易，预测更准确；</a:t>
            </a:r>
          </a:p>
          <a:p>
            <a:r>
              <a:rPr lang="zh-CN" altLang="en-US" dirty="0"/>
              <a:t>与前馈网络相比，我们的</a:t>
            </a:r>
            <a:r>
              <a:rPr lang="en-US" altLang="zh-CN" dirty="0"/>
              <a:t>RFCN</a:t>
            </a:r>
            <a:r>
              <a:rPr lang="zh-CN" altLang="en-US" dirty="0"/>
              <a:t>网络的输出被提供为反馈信号，使得</a:t>
            </a:r>
            <a:r>
              <a:rPr lang="en-US" altLang="zh-CN" dirty="0"/>
              <a:t>RFCN</a:t>
            </a:r>
            <a:r>
              <a:rPr lang="zh-CN" altLang="en-US" dirty="0"/>
              <a:t>能够通过纠正其先前的错误来重新确定显著性预测，直到在最后一个时间步骤中产生最终预测。</a:t>
            </a:r>
          </a:p>
        </p:txBody>
      </p:sp>
      <p:sp>
        <p:nvSpPr>
          <p:cNvPr id="4" name="灯片编号占位符 3"/>
          <p:cNvSpPr>
            <a:spLocks noGrp="1"/>
          </p:cNvSpPr>
          <p:nvPr>
            <p:ph type="sldNum" sz="quarter" idx="5"/>
          </p:nvPr>
        </p:nvSpPr>
        <p:spPr/>
        <p:txBody>
          <a:bodyPr/>
          <a:lstStyle/>
          <a:p>
            <a:fld id="{8B0291F7-0512-420D-90E7-CA1D34F64878}" type="slidenum">
              <a:rPr lang="zh-CN" altLang="en-US" smtClean="0"/>
              <a:t>21</a:t>
            </a:fld>
            <a:endParaRPr lang="zh-CN" altLang="en-US"/>
          </a:p>
        </p:txBody>
      </p:sp>
    </p:spTree>
    <p:extLst>
      <p:ext uri="{BB962C8B-B14F-4D97-AF65-F5344CB8AC3E}">
        <p14:creationId xmlns:p14="http://schemas.microsoft.com/office/powerpoint/2010/main" val="188437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342900">
              <a:lnSpc>
                <a:spcPct val="150000"/>
              </a:lnSpc>
              <a:defRPr/>
            </a:pPr>
            <a:r>
              <a:rPr lang="zh-CN" altLang="en-US" dirty="0"/>
              <a:t>在第一阶段，深度前馈网络生成一个粗糙的显著性图（图</a:t>
            </a:r>
            <a:r>
              <a:rPr lang="en-US" altLang="zh-CN" dirty="0"/>
              <a:t>.d</a:t>
            </a:r>
            <a:r>
              <a:rPr lang="zh-CN" altLang="en-US" dirty="0"/>
              <a:t>），其中丢失了很多详细的结构。</a:t>
            </a:r>
          </a:p>
          <a:p>
            <a:pPr defTabSz="342900">
              <a:lnSpc>
                <a:spcPct val="150000"/>
              </a:lnSpc>
              <a:defRPr/>
            </a:pPr>
            <a:r>
              <a:rPr lang="zh-CN" altLang="en-US" dirty="0"/>
              <a:t>然后，利用增强网络逐级连续地重新精细化前面的显著性图（图</a:t>
            </a:r>
            <a:r>
              <a:rPr lang="en-US" altLang="zh-CN" dirty="0"/>
              <a:t>.e</a:t>
            </a:r>
            <a:r>
              <a:rPr lang="zh-CN" altLang="en-US" dirty="0"/>
              <a:t>），阶段性增强网络有效地将主网络层中的高级语义特征与增强网络中的低级特征的丰富空间信息相结合。</a:t>
            </a:r>
          </a:p>
          <a:p>
            <a:pPr defTabSz="342900">
              <a:lnSpc>
                <a:spcPct val="150000"/>
              </a:lnSpc>
              <a:defRPr/>
            </a:pPr>
            <a:r>
              <a:rPr lang="zh-CN" altLang="en-US" dirty="0"/>
              <a:t>主网络有助于定位显著性对象，而带有空间金字塔模块的增强网络有助于逐渐生成更精细的细节并嵌入全局上下文信息。</a:t>
            </a:r>
          </a:p>
        </p:txBody>
      </p:sp>
      <p:sp>
        <p:nvSpPr>
          <p:cNvPr id="4" name="灯片编号占位符 3"/>
          <p:cNvSpPr>
            <a:spLocks noGrp="1"/>
          </p:cNvSpPr>
          <p:nvPr>
            <p:ph type="sldNum" sz="quarter" idx="5"/>
          </p:nvPr>
        </p:nvSpPr>
        <p:spPr/>
        <p:txBody>
          <a:bodyPr/>
          <a:lstStyle/>
          <a:p>
            <a:fld id="{8B0291F7-0512-420D-90E7-CA1D34F64878}" type="slidenum">
              <a:rPr lang="zh-CN" altLang="en-US" smtClean="0"/>
              <a:t>23</a:t>
            </a:fld>
            <a:endParaRPr lang="zh-CN" altLang="en-US"/>
          </a:p>
        </p:txBody>
      </p:sp>
    </p:spTree>
    <p:extLst>
      <p:ext uri="{BB962C8B-B14F-4D97-AF65-F5344CB8AC3E}">
        <p14:creationId xmlns:p14="http://schemas.microsoft.com/office/powerpoint/2010/main" val="859547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342900">
              <a:lnSpc>
                <a:spcPct val="150000"/>
              </a:lnSpc>
              <a:defRPr/>
            </a:pPr>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24</a:t>
            </a:fld>
            <a:endParaRPr lang="zh-CN" altLang="en-US"/>
          </a:p>
        </p:txBody>
      </p:sp>
    </p:spTree>
    <p:extLst>
      <p:ext uri="{BB962C8B-B14F-4D97-AF65-F5344CB8AC3E}">
        <p14:creationId xmlns:p14="http://schemas.microsoft.com/office/powerpoint/2010/main" val="1151302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较深的侧分支输出编码高层次的知识，可以更好地定位突出的对象</a:t>
            </a:r>
          </a:p>
          <a:p>
            <a:r>
              <a:rPr lang="zh-CN" altLang="en-US" dirty="0"/>
              <a:t>较浅侧分支输出捕捉丰富的空间信息</a:t>
            </a:r>
          </a:p>
          <a:p>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26</a:t>
            </a:fld>
            <a:endParaRPr lang="zh-CN" altLang="en-US"/>
          </a:p>
        </p:txBody>
      </p:sp>
    </p:spTree>
    <p:extLst>
      <p:ext uri="{BB962C8B-B14F-4D97-AF65-F5344CB8AC3E}">
        <p14:creationId xmlns:p14="http://schemas.microsoft.com/office/powerpoint/2010/main" val="781375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今天我报告的内容主要有一下几个方面</a:t>
            </a:r>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2</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93954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a:t>
            </a:r>
            <a:r>
              <a:rPr lang="en-US" altLang="zh-CN" dirty="0"/>
              <a:t>HED</a:t>
            </a:r>
            <a:r>
              <a:rPr lang="zh-CN" altLang="en-US" dirty="0"/>
              <a:t>的结构，采用</a:t>
            </a:r>
            <a:r>
              <a:rPr lang="en-US" altLang="zh-CN" dirty="0"/>
              <a:t>short-connection</a:t>
            </a:r>
            <a:r>
              <a:rPr lang="zh-CN" altLang="en-US" dirty="0"/>
              <a:t>连接</a:t>
            </a:r>
            <a:r>
              <a:rPr lang="en-US" altLang="zh-CN" dirty="0"/>
              <a:t>skip-layer</a:t>
            </a:r>
            <a:r>
              <a:rPr lang="zh-CN" altLang="en-US" dirty="0"/>
              <a:t>，有效地结合了多层信息。</a:t>
            </a:r>
          </a:p>
          <a:p>
            <a:r>
              <a:rPr lang="zh-CN" altLang="en-US" dirty="0"/>
              <a:t>高层信息帮助低层信息定位显著性物体</a:t>
            </a:r>
          </a:p>
          <a:p>
            <a:r>
              <a:rPr lang="zh-CN" altLang="en-US" dirty="0"/>
              <a:t>低层信息细化显著性物体空间信息</a:t>
            </a:r>
          </a:p>
        </p:txBody>
      </p:sp>
      <p:sp>
        <p:nvSpPr>
          <p:cNvPr id="4" name="灯片编号占位符 3"/>
          <p:cNvSpPr>
            <a:spLocks noGrp="1"/>
          </p:cNvSpPr>
          <p:nvPr>
            <p:ph type="sldNum" sz="quarter" idx="5"/>
          </p:nvPr>
        </p:nvSpPr>
        <p:spPr/>
        <p:txBody>
          <a:bodyPr/>
          <a:lstStyle/>
          <a:p>
            <a:fld id="{8B0291F7-0512-420D-90E7-CA1D34F64878}" type="slidenum">
              <a:rPr lang="zh-CN" altLang="en-US" smtClean="0"/>
              <a:t>27</a:t>
            </a:fld>
            <a:endParaRPr lang="zh-CN" altLang="en-US"/>
          </a:p>
        </p:txBody>
      </p:sp>
    </p:spTree>
    <p:extLst>
      <p:ext uri="{BB962C8B-B14F-4D97-AF65-F5344CB8AC3E}">
        <p14:creationId xmlns:p14="http://schemas.microsoft.com/office/powerpoint/2010/main" val="22683004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给定最深层的粗糙显著性预测，首先使用残差学习来学习侧输出残差特征用于显著性优化，通过对残差单元的输入和输出进行监督，学习残差特征。这可以在保持精度的同时使用非常有限的卷积参数来实现。</a:t>
            </a:r>
            <a:endParaRPr lang="en-US" altLang="zh-CN" dirty="0"/>
          </a:p>
          <a:p>
            <a:r>
              <a:rPr lang="zh-CN" altLang="en-US" dirty="0"/>
              <a:t>尽管学习显著性优化的残差细节是自然和直接的，但是如果没有额外的监督，网络很难准确地捕捉到它们。大多数现有的深度显著性模型都是对图像分类网络进行微调，因此，在残差学习过程中，微调的网络将无意识地集中于具有高响应值的区域，从而难以捕获残差细节，例如物体边缘和其他未检测到的目标。为了解决这一问题，提出了反向注意（</a:t>
            </a:r>
            <a:r>
              <a:rPr lang="en-US" altLang="zh-CN" dirty="0"/>
              <a:t>reverse attention</a:t>
            </a:r>
            <a:r>
              <a:rPr lang="zh-CN" altLang="en-US" dirty="0"/>
              <a:t>）以自顶向下的方式引导侧输出残差学习。通过从侧输出特征中去除当前预测的显著区域，网络最终可以发现丢失的目标部分和细节，从而获得高分辨率和高精度。</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30</a:t>
            </a:fld>
            <a:endParaRPr lang="zh-CN" altLang="en-US"/>
          </a:p>
        </p:txBody>
      </p:sp>
    </p:spTree>
    <p:extLst>
      <p:ext uri="{BB962C8B-B14F-4D97-AF65-F5344CB8AC3E}">
        <p14:creationId xmlns:p14="http://schemas.microsoft.com/office/powerpoint/2010/main" val="1731927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33</a:t>
            </a:fld>
            <a:endParaRPr lang="zh-CN" altLang="en-US"/>
          </a:p>
        </p:txBody>
      </p:sp>
    </p:spTree>
    <p:extLst>
      <p:ext uri="{BB962C8B-B14F-4D97-AF65-F5344CB8AC3E}">
        <p14:creationId xmlns:p14="http://schemas.microsoft.com/office/powerpoint/2010/main" val="724793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34</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72440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尽管得益于深度学习技术，显著目标检测已经取得了重大进展，但要准确检测杂乱场景中的显著物体仍然是一项巨大的挑战利用图片描述指导显著性检测：对比不仅表现在视觉线索的差异上，而且还涉及到高层次的认知和理解。为了更好地检测语义显著的对象，高层次的语义特征变得非常重要。为了解决这个问题，模型需要学习针对显著对象的语义特征，例如对象类别，属性和语义上下文。但是，现有的显著物体检测网络仅在像素级注释上进行训练，而没有对更高级别语义信息的监督。</a:t>
            </a:r>
          </a:p>
          <a:p>
            <a:r>
              <a:rPr lang="zh-CN" altLang="en-US" dirty="0"/>
              <a:t>因此，利用图片描述作为辅助语义任务，以提高复杂场景中的显著目标检测效果。图像描述和显著性检测之间的联系已经在图像描述领域中进行了探索。一些工作利用显著性检测使网络关注显著区域来辅助图像描述，这些工作假设图像描述中提到的对象在很大程度上与显著对象保持一致并相关。基于相同的假设，图像描述任务可以为显著对象检测提供丰富的语义监督。如图，从描述“</a:t>
            </a:r>
            <a:r>
              <a:rPr lang="en-US" altLang="zh-CN" dirty="0"/>
              <a:t>A group of people sitting on a boat in the water”</a:t>
            </a:r>
            <a:r>
              <a:rPr lang="zh-CN" altLang="en-US" dirty="0"/>
              <a:t>中，我们可以获得有关显著物体的类别，属性和运动的整体知识。</a:t>
            </a:r>
          </a:p>
          <a:p>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35</a:t>
            </a:fld>
            <a:endParaRPr lang="zh-CN" altLang="en-US"/>
          </a:p>
        </p:txBody>
      </p:sp>
    </p:spTree>
    <p:extLst>
      <p:ext uri="{BB962C8B-B14F-4D97-AF65-F5344CB8AC3E}">
        <p14:creationId xmlns:p14="http://schemas.microsoft.com/office/powerpoint/2010/main" val="3643691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拟采用的模型结构框架如图</a:t>
            </a:r>
            <a:r>
              <a:rPr lang="en-US" altLang="zh-CN" sz="1200" kern="1200" dirty="0">
                <a:solidFill>
                  <a:schemeClr val="tx1"/>
                </a:solidFill>
                <a:effectLst/>
                <a:latin typeface="+mn-lt"/>
                <a:ea typeface="+mn-ea"/>
                <a:cs typeface="+mn-cs"/>
              </a:rPr>
              <a:t>4-1</a:t>
            </a:r>
            <a:r>
              <a:rPr lang="zh-CN" altLang="zh-CN" sz="1200" kern="1200" dirty="0">
                <a:solidFill>
                  <a:schemeClr val="tx1"/>
                </a:solidFill>
                <a:effectLst/>
                <a:latin typeface="+mn-lt"/>
                <a:ea typeface="+mn-ea"/>
                <a:cs typeface="+mn-cs"/>
              </a:rPr>
              <a:t>所示，模型由一个共享主网络</a:t>
            </a:r>
            <a:r>
              <a:rPr lang="en-US" altLang="zh-CN" sz="1200" kern="1200" dirty="0" err="1">
                <a:solidFill>
                  <a:schemeClr val="tx1"/>
                </a:solidFill>
                <a:effectLst/>
                <a:latin typeface="+mn-lt"/>
                <a:ea typeface="+mn-ea"/>
                <a:cs typeface="+mn-cs"/>
              </a:rPr>
              <a:t>ResNet</a:t>
            </a:r>
            <a:r>
              <a:rPr lang="zh-CN" altLang="zh-CN" sz="1200" kern="1200" dirty="0">
                <a:solidFill>
                  <a:schemeClr val="tx1"/>
                </a:solidFill>
                <a:effectLst/>
                <a:latin typeface="+mn-lt"/>
                <a:ea typeface="+mn-ea"/>
                <a:cs typeface="+mn-cs"/>
              </a:rPr>
              <a:t>和两个分支网络（分别为图像描述网络和显著目标检测网络）组成。对于输入图像，使用共享</a:t>
            </a:r>
            <a:r>
              <a:rPr lang="en-US" altLang="zh-CN" sz="1200" kern="1200" dirty="0" err="1">
                <a:solidFill>
                  <a:schemeClr val="tx1"/>
                </a:solidFill>
                <a:effectLst/>
                <a:latin typeface="+mn-lt"/>
                <a:ea typeface="+mn-ea"/>
                <a:cs typeface="+mn-cs"/>
              </a:rPr>
              <a:t>ResNet</a:t>
            </a:r>
            <a:r>
              <a:rPr lang="zh-CN" altLang="zh-CN" sz="1200" kern="1200" dirty="0">
                <a:solidFill>
                  <a:schemeClr val="tx1"/>
                </a:solidFill>
                <a:effectLst/>
                <a:latin typeface="+mn-lt"/>
                <a:ea typeface="+mn-ea"/>
                <a:cs typeface="+mn-cs"/>
              </a:rPr>
              <a:t>来提取多级特征，使用基于</a:t>
            </a:r>
            <a:r>
              <a:rPr lang="en-US" altLang="zh-CN" sz="1200" kern="1200" dirty="0">
                <a:solidFill>
                  <a:schemeClr val="tx1"/>
                </a:solidFill>
                <a:effectLst/>
                <a:latin typeface="+mn-lt"/>
                <a:ea typeface="+mn-ea"/>
                <a:cs typeface="+mn-cs"/>
              </a:rPr>
              <a:t>LSTM</a:t>
            </a:r>
            <a:r>
              <a:rPr lang="zh-CN" altLang="zh-CN" sz="1200" kern="1200" dirty="0">
                <a:solidFill>
                  <a:schemeClr val="tx1"/>
                </a:solidFill>
                <a:effectLst/>
                <a:latin typeface="+mn-lt"/>
                <a:ea typeface="+mn-ea"/>
                <a:cs typeface="+mn-cs"/>
              </a:rPr>
              <a:t>的图像描述模型生成该图像的描述，然后使用注意机制合并每个单词的</a:t>
            </a:r>
            <a:r>
              <a:rPr lang="en-US" altLang="zh-CN" sz="1200" kern="1200" dirty="0">
                <a:solidFill>
                  <a:schemeClr val="tx1"/>
                </a:solidFill>
                <a:effectLst/>
                <a:latin typeface="+mn-lt"/>
                <a:ea typeface="+mn-ea"/>
                <a:cs typeface="+mn-cs"/>
              </a:rPr>
              <a:t>hidden state</a:t>
            </a:r>
            <a:r>
              <a:rPr lang="zh-CN" altLang="zh-CN" sz="1200" kern="1200" dirty="0">
                <a:solidFill>
                  <a:schemeClr val="tx1"/>
                </a:solidFill>
                <a:effectLst/>
                <a:latin typeface="+mn-lt"/>
                <a:ea typeface="+mn-ea"/>
                <a:cs typeface="+mn-cs"/>
              </a:rPr>
              <a:t>，以获取描述嵌入特征向量</a:t>
            </a:r>
            <a:r>
              <a:rPr lang="en-US" altLang="zh-CN" sz="1200" kern="1200" dirty="0">
                <a:solidFill>
                  <a:schemeClr val="tx1"/>
                </a:solidFill>
                <a:effectLst/>
                <a:latin typeface="+mn-lt"/>
                <a:ea typeface="+mn-ea"/>
                <a:cs typeface="+mn-cs"/>
              </a:rPr>
              <a:t>(Caption Embedded Vector</a:t>
            </a:r>
            <a:r>
              <a:rPr lang="zh-CN" altLang="zh-CN" sz="1200" kern="1200" dirty="0">
                <a:solidFill>
                  <a:schemeClr val="tx1"/>
                </a:solidFill>
                <a:effectLst/>
                <a:latin typeface="+mn-lt"/>
                <a:ea typeface="+mn-ea"/>
                <a:cs typeface="+mn-cs"/>
              </a:rPr>
              <a:t>，简称</a:t>
            </a:r>
            <a:r>
              <a:rPr lang="en-US" altLang="zh-CN" sz="1200" kern="1200" dirty="0">
                <a:solidFill>
                  <a:schemeClr val="tx1"/>
                </a:solidFill>
                <a:effectLst/>
                <a:latin typeface="+mn-lt"/>
                <a:ea typeface="+mn-ea"/>
                <a:cs typeface="+mn-cs"/>
              </a:rPr>
              <a:t>CEV)</a:t>
            </a:r>
            <a:r>
              <a:rPr lang="zh-CN" altLang="zh-CN" sz="1200" kern="1200" dirty="0">
                <a:solidFill>
                  <a:schemeClr val="tx1"/>
                </a:solidFill>
                <a:effectLst/>
                <a:latin typeface="+mn-lt"/>
                <a:ea typeface="+mn-ea"/>
                <a:cs typeface="+mn-cs"/>
              </a:rPr>
              <a:t>。将描述嵌入特征向量</a:t>
            </a:r>
            <a:r>
              <a:rPr lang="en-US" altLang="zh-CN" sz="1200" kern="1200" dirty="0">
                <a:solidFill>
                  <a:schemeClr val="tx1"/>
                </a:solidFill>
                <a:effectLst/>
                <a:latin typeface="+mn-lt"/>
                <a:ea typeface="+mn-ea"/>
                <a:cs typeface="+mn-cs"/>
              </a:rPr>
              <a:t>CEV</a:t>
            </a:r>
            <a:r>
              <a:rPr lang="zh-CN" altLang="zh-CN" sz="1200" kern="1200" dirty="0">
                <a:solidFill>
                  <a:schemeClr val="tx1"/>
                </a:solidFill>
                <a:effectLst/>
                <a:latin typeface="+mn-lt"/>
                <a:ea typeface="+mn-ea"/>
                <a:cs typeface="+mn-cs"/>
              </a:rPr>
              <a:t>和多级特征进行合并到显著目标检测网络中获得最终显著图。</a:t>
            </a:r>
          </a:p>
          <a:p>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36</a:t>
            </a:fld>
            <a:endParaRPr lang="zh-CN" altLang="en-US"/>
          </a:p>
        </p:txBody>
      </p:sp>
    </p:spTree>
    <p:extLst>
      <p:ext uri="{BB962C8B-B14F-4D97-AF65-F5344CB8AC3E}">
        <p14:creationId xmlns:p14="http://schemas.microsoft.com/office/powerpoint/2010/main" val="2389339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图像描述网络以图像作为输入并生成描述。为了从描述获取对象级语义知识，使用</a:t>
            </a:r>
            <a:r>
              <a:rPr lang="en-US" altLang="zh-CN" dirty="0"/>
              <a:t>LSTM</a:t>
            </a:r>
            <a:r>
              <a:rPr lang="zh-CN" altLang="en-US" dirty="0"/>
              <a:t>的</a:t>
            </a:r>
            <a:r>
              <a:rPr lang="en-US" altLang="zh-CN" dirty="0"/>
              <a:t>hidden state</a:t>
            </a:r>
            <a:r>
              <a:rPr lang="zh-CN" altLang="en-US" dirty="0"/>
              <a:t>来表示每个生成单词的编码特征。考虑到并非标题中的每个单词都与描述重要对象相关，采用一种文本关注机制来加权每个单词的重要性。然后，可以通过对</a:t>
            </a:r>
            <a:r>
              <a:rPr lang="en-US" altLang="zh-CN" dirty="0"/>
              <a:t>LSTM</a:t>
            </a:r>
            <a:r>
              <a:rPr lang="zh-CN" altLang="en-US" dirty="0"/>
              <a:t>的</a:t>
            </a:r>
            <a:r>
              <a:rPr lang="en-US" altLang="zh-CN" dirty="0"/>
              <a:t>hidden state</a:t>
            </a:r>
            <a:r>
              <a:rPr lang="zh-CN" altLang="en-US" dirty="0"/>
              <a:t>进行加权合并来获得描述嵌入特征向量</a:t>
            </a:r>
            <a:r>
              <a:rPr lang="en-US" altLang="zh-CN" dirty="0"/>
              <a:t>CEV</a:t>
            </a:r>
            <a:r>
              <a:rPr lang="zh-CN" altLang="en-US" dirty="0"/>
              <a:t>。</a:t>
            </a:r>
            <a:endParaRPr lang="en-US" altLang="zh-CN" dirty="0"/>
          </a:p>
          <a:p>
            <a:r>
              <a:rPr lang="zh-CN" altLang="en-US" dirty="0"/>
              <a:t>显著目标检测网络采用自底而上</a:t>
            </a:r>
            <a:r>
              <a:rPr lang="en-US" altLang="zh-CN" dirty="0"/>
              <a:t>/</a:t>
            </a:r>
            <a:r>
              <a:rPr lang="zh-CN" altLang="en-US" dirty="0"/>
              <a:t>自顶而下网络结构，将描述嵌入特征向量</a:t>
            </a:r>
            <a:r>
              <a:rPr lang="en-US" altLang="zh-CN" dirty="0"/>
              <a:t>CEV</a:t>
            </a:r>
            <a:r>
              <a:rPr lang="zh-CN" altLang="en-US" dirty="0"/>
              <a:t>与</a:t>
            </a:r>
            <a:r>
              <a:rPr lang="en-US" altLang="zh-CN" dirty="0" err="1"/>
              <a:t>ResNet</a:t>
            </a:r>
            <a:r>
              <a:rPr lang="zh-CN" altLang="en-US" dirty="0"/>
              <a:t>提取的多级视觉特征进行集成，显著目标检测网络利用图像描述网络生成的描述嵌入特征向量</a:t>
            </a:r>
            <a:r>
              <a:rPr lang="en-US" altLang="zh-CN" dirty="0"/>
              <a:t>CEV</a:t>
            </a:r>
            <a:r>
              <a:rPr lang="zh-CN" altLang="en-US" dirty="0"/>
              <a:t>来捕获场景的高级语义信息，以识别显着物体，显著目标检测网络和图像描述网络在训练期间共同优化，整个网络的结构如图</a:t>
            </a:r>
            <a:r>
              <a:rPr lang="en-US" altLang="zh-CN" dirty="0"/>
              <a:t>4-2</a:t>
            </a:r>
            <a:r>
              <a:rPr lang="zh-CN" altLang="en-US" dirty="0"/>
              <a:t>所示。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允许每个空间位置查看不同范围的上下文，进一步扩大整个网络的感知范围</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37</a:t>
            </a:fld>
            <a:endParaRPr lang="zh-CN" altLang="en-US"/>
          </a:p>
        </p:txBody>
      </p:sp>
    </p:spTree>
    <p:extLst>
      <p:ext uri="{BB962C8B-B14F-4D97-AF65-F5344CB8AC3E}">
        <p14:creationId xmlns:p14="http://schemas.microsoft.com/office/powerpoint/2010/main" val="405566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38</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23450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39</a:t>
            </a:fld>
            <a:endParaRPr lang="zh-CN" altLang="en-US"/>
          </a:p>
        </p:txBody>
      </p:sp>
    </p:spTree>
    <p:extLst>
      <p:ext uri="{BB962C8B-B14F-4D97-AF65-F5344CB8AC3E}">
        <p14:creationId xmlns:p14="http://schemas.microsoft.com/office/powerpoint/2010/main" val="9723551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42</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54593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3</a:t>
            </a:fld>
            <a:endParaRPr lang="zh-CN" altLang="en-US"/>
          </a:p>
        </p:txBody>
      </p:sp>
    </p:spTree>
    <p:extLst>
      <p:ext uri="{BB962C8B-B14F-4D97-AF65-F5344CB8AC3E}">
        <p14:creationId xmlns:p14="http://schemas.microsoft.com/office/powerpoint/2010/main" val="3937466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视觉显著性检测研究主要分为两个方向：人眼关注点检测和显著性物体检测，两者的任务不同，如图</a:t>
            </a:r>
            <a:r>
              <a:rPr lang="en-US" altLang="zh-CN" dirty="0"/>
              <a:t>1-1</a:t>
            </a:r>
            <a:r>
              <a:rPr lang="zh-CN" altLang="en-US" dirty="0"/>
              <a:t>所示，本文研究的方向为显著性物体检测中的二值分割。</a:t>
            </a:r>
          </a:p>
        </p:txBody>
      </p:sp>
      <p:sp>
        <p:nvSpPr>
          <p:cNvPr id="4" name="灯片编号占位符 3"/>
          <p:cNvSpPr>
            <a:spLocks noGrp="1"/>
          </p:cNvSpPr>
          <p:nvPr>
            <p:ph type="sldNum" sz="quarter" idx="5"/>
          </p:nvPr>
        </p:nvSpPr>
        <p:spPr/>
        <p:txBody>
          <a:bodyPr/>
          <a:lstStyle/>
          <a:p>
            <a:fld id="{8B0291F7-0512-420D-90E7-CA1D34F64878}" type="slidenum">
              <a:rPr lang="zh-CN" altLang="en-US" smtClean="0"/>
              <a:t>4</a:t>
            </a:fld>
            <a:endParaRPr lang="zh-CN" altLang="en-US"/>
          </a:p>
        </p:txBody>
      </p:sp>
    </p:spTree>
    <p:extLst>
      <p:ext uri="{BB962C8B-B14F-4D97-AF65-F5344CB8AC3E}">
        <p14:creationId xmlns:p14="http://schemas.microsoft.com/office/powerpoint/2010/main" val="149158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应用需求推动研究发展，随着信息技术的快速发展，如何设计及利用计算机处理这些以爆炸式速度增长的图像及视频信息，对于弥补人与计算机在视觉理解中的差距具有重要的研究意义和应用价值，显著度检测已成为计算机视觉领域的重要研究课题。可靠的显著度检测可以在没有先验知识的情况下筛选出图像中的重要信息，在降低图像内容理解和场景分析复杂度方面具有重要意义。因此，图像的显著性区域检测是许多计算机视觉任务中的一个重要步骤，包括图像分割、目标识别、自适应压缩、内容感知的图像编辑和图像检索等，高效的视觉显著度检测能大大提升这些任务的整体效率。</a:t>
            </a:r>
          </a:p>
        </p:txBody>
      </p:sp>
      <p:sp>
        <p:nvSpPr>
          <p:cNvPr id="4" name="灯片编号占位符 3"/>
          <p:cNvSpPr>
            <a:spLocks noGrp="1"/>
          </p:cNvSpPr>
          <p:nvPr>
            <p:ph type="sldNum" sz="quarter" idx="5"/>
          </p:nvPr>
        </p:nvSpPr>
        <p:spPr/>
        <p:txBody>
          <a:bodyPr/>
          <a:lstStyle/>
          <a:p>
            <a:fld id="{8B0291F7-0512-420D-90E7-CA1D34F64878}" type="slidenum">
              <a:rPr lang="zh-CN" altLang="en-US" smtClean="0"/>
              <a:t>5</a:t>
            </a:fld>
            <a:endParaRPr lang="zh-CN" altLang="en-US"/>
          </a:p>
        </p:txBody>
      </p:sp>
    </p:spTree>
    <p:extLst>
      <p:ext uri="{BB962C8B-B14F-4D97-AF65-F5344CB8AC3E}">
        <p14:creationId xmlns:p14="http://schemas.microsoft.com/office/powerpoint/2010/main" val="317523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应用需求推动研究发展，随着信息技术的快速发展，如何设计及利用计算机处理这些以爆炸式速度增长的图像及视频信息，对于弥补人与计算机在视觉理解中的差距具有重要的研究意义和应用价值，显著度检测已成为计算机视觉领域的重要研究课题。可靠的显著度检测可以在没有先验知识的情况下筛选出图像中的重要信息，在降低图像内容理解和场景分析复杂度方面具有重要意义。因此，图像的显著性区域检测是许多计算机视觉任务中的一个重要步骤，包括图像分割、目标识别、自适应压缩、内容感知的图像编辑和图像检索等，高效的视觉显著度检测能大大提升这些任务的整体效率。</a:t>
            </a:r>
          </a:p>
        </p:txBody>
      </p:sp>
      <p:sp>
        <p:nvSpPr>
          <p:cNvPr id="4" name="灯片编号占位符 3"/>
          <p:cNvSpPr>
            <a:spLocks noGrp="1"/>
          </p:cNvSpPr>
          <p:nvPr>
            <p:ph type="sldNum" sz="quarter" idx="5"/>
          </p:nvPr>
        </p:nvSpPr>
        <p:spPr/>
        <p:txBody>
          <a:bodyPr/>
          <a:lstStyle/>
          <a:p>
            <a:fld id="{8B0291F7-0512-420D-90E7-CA1D34F64878}" type="slidenum">
              <a:rPr lang="zh-CN" altLang="en-US" smtClean="0"/>
              <a:t>6</a:t>
            </a:fld>
            <a:endParaRPr lang="zh-CN" altLang="en-US"/>
          </a:p>
        </p:txBody>
      </p:sp>
    </p:spTree>
    <p:extLst>
      <p:ext uri="{BB962C8B-B14F-4D97-AF65-F5344CB8AC3E}">
        <p14:creationId xmlns:p14="http://schemas.microsoft.com/office/powerpoint/2010/main" val="541405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应用需求推动研究发展，随着信息技术的快速发展，如何设计及利用计算机处理这些以爆炸式速度增长的图像及视频信息，对于弥补人与计算机在视觉理解中的差距具有重要的研究意义和应用价值，显著度检测已成为计算机视觉领域的重要研究课题。可靠的显著度检测可以在没有先验知识的情况下筛选出图像中的重要信息，在降低图像内容理解和场景分析复杂度方面具有重要意义。因此，图像的显著性区域检测是许多计算机视觉任务中的一个重要步骤，包括图像分割、目标识别、自适应压缩、内容感知的图像编辑和图像检索等，高效的视觉显著度检测能大大提升这些任务的整体效率。</a:t>
            </a:r>
          </a:p>
        </p:txBody>
      </p:sp>
      <p:sp>
        <p:nvSpPr>
          <p:cNvPr id="4" name="灯片编号占位符 3"/>
          <p:cNvSpPr>
            <a:spLocks noGrp="1"/>
          </p:cNvSpPr>
          <p:nvPr>
            <p:ph type="sldNum" sz="quarter" idx="5"/>
          </p:nvPr>
        </p:nvSpPr>
        <p:spPr/>
        <p:txBody>
          <a:bodyPr/>
          <a:lstStyle/>
          <a:p>
            <a:fld id="{8B0291F7-0512-420D-90E7-CA1D34F64878}" type="slidenum">
              <a:rPr lang="zh-CN" altLang="en-US" smtClean="0"/>
              <a:t>7</a:t>
            </a:fld>
            <a:endParaRPr lang="zh-CN" altLang="en-US"/>
          </a:p>
        </p:txBody>
      </p:sp>
    </p:spTree>
    <p:extLst>
      <p:ext uri="{BB962C8B-B14F-4D97-AF65-F5344CB8AC3E}">
        <p14:creationId xmlns:p14="http://schemas.microsoft.com/office/powerpoint/2010/main" val="3429001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应用需求推动研究发展，随着信息技术的快速发展，如何设计及利用计算机处理这些以爆炸式速度增长的图像及视频信息，对于弥补人与计算机在视觉理解中的差距具有重要的研究意义和应用价值，显著度检测已成为计算机视觉领域的重要研究课题。可靠的显著度检测可以在没有先验知识的情况下筛选出图像中的重要信息，在降低图像内容理解和场景分析复杂度方面具有重要意义。因此，图像的显著性区域检测是许多计算机视觉任务中的一个重要步骤，包括图像分割、目标识别、自适应压缩、内容感知的图像编辑和图像检索等，高效的视觉显著度检测能大大提升这些任务的整体效率。</a:t>
            </a:r>
          </a:p>
        </p:txBody>
      </p:sp>
      <p:sp>
        <p:nvSpPr>
          <p:cNvPr id="4" name="灯片编号占位符 3"/>
          <p:cNvSpPr>
            <a:spLocks noGrp="1"/>
          </p:cNvSpPr>
          <p:nvPr>
            <p:ph type="sldNum" sz="quarter" idx="5"/>
          </p:nvPr>
        </p:nvSpPr>
        <p:spPr/>
        <p:txBody>
          <a:bodyPr/>
          <a:lstStyle/>
          <a:p>
            <a:fld id="{8B0291F7-0512-420D-90E7-CA1D34F64878}" type="slidenum">
              <a:rPr lang="zh-CN" altLang="en-US" smtClean="0"/>
              <a:t>8</a:t>
            </a:fld>
            <a:endParaRPr lang="zh-CN" altLang="en-US"/>
          </a:p>
        </p:txBody>
      </p:sp>
    </p:spTree>
    <p:extLst>
      <p:ext uri="{BB962C8B-B14F-4D97-AF65-F5344CB8AC3E}">
        <p14:creationId xmlns:p14="http://schemas.microsoft.com/office/powerpoint/2010/main" val="3867351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应用需求推动研究发展，随着信息技术的快速发展，如何设计及利用计算机处理这些以爆炸式速度增长的图像及视频信息，对于弥补人与计算机在视觉理解中的差距具有重要的研究意义和应用价值，显著度检测已成为计算机视觉领域的重要研究课题。可靠的显著度检测可以在没有先验知识的情况下筛选出图像中的重要信息，在降低图像内容理解和场景分析复杂度方面具有重要意义。因此，图像的显著性区域检测是许多计算机视觉任务中的一个重要步骤，包括图像分割、目标识别、自适应压缩、内容感知的图像编辑和图像检索等，高效的视觉显著度检测能大大提升这些任务的整体效率。</a:t>
            </a:r>
          </a:p>
        </p:txBody>
      </p:sp>
      <p:sp>
        <p:nvSpPr>
          <p:cNvPr id="4" name="灯片编号占位符 3"/>
          <p:cNvSpPr>
            <a:spLocks noGrp="1"/>
          </p:cNvSpPr>
          <p:nvPr>
            <p:ph type="sldNum" sz="quarter" idx="5"/>
          </p:nvPr>
        </p:nvSpPr>
        <p:spPr/>
        <p:txBody>
          <a:bodyPr/>
          <a:lstStyle/>
          <a:p>
            <a:fld id="{8B0291F7-0512-420D-90E7-CA1D34F64878}" type="slidenum">
              <a:rPr lang="zh-CN" altLang="en-US" smtClean="0"/>
              <a:t>9</a:t>
            </a:fld>
            <a:endParaRPr lang="zh-CN" altLang="en-US"/>
          </a:p>
        </p:txBody>
      </p:sp>
    </p:spTree>
    <p:extLst>
      <p:ext uri="{BB962C8B-B14F-4D97-AF65-F5344CB8AC3E}">
        <p14:creationId xmlns:p14="http://schemas.microsoft.com/office/powerpoint/2010/main" val="2001531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952C9E-ACD2-42D5-BD93-23DB31F61EB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66638FB-1D56-49CA-9741-1F69502667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2E7CFBB-EBE6-4B86-8DD7-4E20B5005256}"/>
              </a:ext>
            </a:extLst>
          </p:cNvPr>
          <p:cNvSpPr>
            <a:spLocks noGrp="1"/>
          </p:cNvSpPr>
          <p:nvPr>
            <p:ph type="dt" sz="half" idx="10"/>
          </p:nvPr>
        </p:nvSpPr>
        <p:spPr/>
        <p:txBody>
          <a:bodyPr/>
          <a:lstStyle/>
          <a:p>
            <a:fld id="{FBD66D59-FFE9-4388-B493-43FDEB8EAAD2}" type="datetime1">
              <a:rPr lang="zh-CN" altLang="en-US" smtClean="0"/>
              <a:t>2019/12/26</a:t>
            </a:fld>
            <a:endParaRPr lang="zh-CN" altLang="en-US"/>
          </a:p>
        </p:txBody>
      </p:sp>
      <p:sp>
        <p:nvSpPr>
          <p:cNvPr id="5" name="页脚占位符 4">
            <a:extLst>
              <a:ext uri="{FF2B5EF4-FFF2-40B4-BE49-F238E27FC236}">
                <a16:creationId xmlns:a16="http://schemas.microsoft.com/office/drawing/2014/main" id="{3E67FFD8-5E70-40BC-A9BB-A13F50DF50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2439F7-1B08-437C-AC75-7AB276C0DBFC}"/>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157280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0E8A10-EF1B-4248-AED0-B29E4BB15F1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8D671FB-0BF2-42D6-B2D9-F6199A4405D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D5AB-420C-437D-BF0A-9D46C59CE7DB}"/>
              </a:ext>
            </a:extLst>
          </p:cNvPr>
          <p:cNvSpPr>
            <a:spLocks noGrp="1"/>
          </p:cNvSpPr>
          <p:nvPr>
            <p:ph type="dt" sz="half" idx="10"/>
          </p:nvPr>
        </p:nvSpPr>
        <p:spPr/>
        <p:txBody>
          <a:bodyPr/>
          <a:lstStyle/>
          <a:p>
            <a:fld id="{242328A8-FB30-4192-A0F4-91C21A444D0A}" type="datetime1">
              <a:rPr lang="zh-CN" altLang="en-US" smtClean="0"/>
              <a:t>2019/12/26</a:t>
            </a:fld>
            <a:endParaRPr lang="zh-CN" altLang="en-US"/>
          </a:p>
        </p:txBody>
      </p:sp>
      <p:sp>
        <p:nvSpPr>
          <p:cNvPr id="5" name="页脚占位符 4">
            <a:extLst>
              <a:ext uri="{FF2B5EF4-FFF2-40B4-BE49-F238E27FC236}">
                <a16:creationId xmlns:a16="http://schemas.microsoft.com/office/drawing/2014/main" id="{F1752F5C-A30C-44C6-AA72-2741906960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2F6748-3041-4735-B50A-3558EF3D148F}"/>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221639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B5A0B1B-D0ED-4365-BB82-F69F6E7EEBC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DDEB838-EE27-427C-8184-97B05BF4EB9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2AD041-E8DF-48F5-B074-3DDAABEB706D}"/>
              </a:ext>
            </a:extLst>
          </p:cNvPr>
          <p:cNvSpPr>
            <a:spLocks noGrp="1"/>
          </p:cNvSpPr>
          <p:nvPr>
            <p:ph type="dt" sz="half" idx="10"/>
          </p:nvPr>
        </p:nvSpPr>
        <p:spPr/>
        <p:txBody>
          <a:bodyPr/>
          <a:lstStyle/>
          <a:p>
            <a:fld id="{9547E668-33E9-4033-9DC3-43496BB92DDF}" type="datetime1">
              <a:rPr lang="zh-CN" altLang="en-US" smtClean="0"/>
              <a:t>2019/12/26</a:t>
            </a:fld>
            <a:endParaRPr lang="zh-CN" altLang="en-US"/>
          </a:p>
        </p:txBody>
      </p:sp>
      <p:sp>
        <p:nvSpPr>
          <p:cNvPr id="5" name="页脚占位符 4">
            <a:extLst>
              <a:ext uri="{FF2B5EF4-FFF2-40B4-BE49-F238E27FC236}">
                <a16:creationId xmlns:a16="http://schemas.microsoft.com/office/drawing/2014/main" id="{A5B2B884-8A47-445C-A000-77C1788DBB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28F7E8-A5BF-45EA-BA06-4298BF4B54A0}"/>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1747601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913775" y="2367093"/>
            <a:ext cx="10363828" cy="342410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375783-CE20-4344-82AA-E424D0C8E6C6}" type="datetime1">
              <a:rPr lang="zh-CN" altLang="en-US" smtClean="0">
                <a:solidFill>
                  <a:prstClr val="black"/>
                </a:solidFill>
              </a:rPr>
              <a:t>2019/12/26</a:t>
            </a:fld>
            <a:endParaRPr lang="zh-CN" altLang="en-US">
              <a:solidFill>
                <a:prstClr val="black"/>
              </a:solidFill>
            </a:endParaRPr>
          </a:p>
        </p:txBody>
      </p:sp>
      <p:sp>
        <p:nvSpPr>
          <p:cNvPr id="5" name="Footer Placeholder 4"/>
          <p:cNvSpPr>
            <a:spLocks noGrp="1"/>
          </p:cNvSpPr>
          <p:nvPr>
            <p:ph type="ftr" sz="quarter" idx="11"/>
          </p:nvPr>
        </p:nvSpPr>
        <p:spPr/>
        <p:txBody>
          <a:bodyPr/>
          <a:lstStyle/>
          <a:p>
            <a:endParaRPr lang="zh-CN" altLang="en-US">
              <a:solidFill>
                <a:prstClr val="black"/>
              </a:solidFill>
            </a:endParaRPr>
          </a:p>
        </p:txBody>
      </p:sp>
      <p:sp>
        <p:nvSpPr>
          <p:cNvPr id="6" name="Slide Number Placeholder 5"/>
          <p:cNvSpPr>
            <a:spLocks noGrp="1"/>
          </p:cNvSpPr>
          <p:nvPr>
            <p:ph type="sldNum" sz="quarter" idx="12"/>
          </p:nvPr>
        </p:nvSpPr>
        <p:spPr/>
        <p:txBody>
          <a:bodyPr/>
          <a:lstStyle/>
          <a:p>
            <a:fld id="{DE892DB8-D1F5-4E85-9658-AC7A4C466A2E}"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7184900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advClick="0" advTm="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A534F-ACA9-4717-980C-5E59CD9E5D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EF3BDA-E89B-46D0-8741-96BBFE20F1A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9890F64-B8BB-4FC4-B702-989E1D90D056}"/>
              </a:ext>
            </a:extLst>
          </p:cNvPr>
          <p:cNvSpPr>
            <a:spLocks noGrp="1"/>
          </p:cNvSpPr>
          <p:nvPr>
            <p:ph type="dt" sz="half" idx="10"/>
          </p:nvPr>
        </p:nvSpPr>
        <p:spPr/>
        <p:txBody>
          <a:bodyPr/>
          <a:lstStyle/>
          <a:p>
            <a:fld id="{D8867D70-5B40-46A3-86D8-2F313391304A}" type="datetime1">
              <a:rPr lang="zh-CN" altLang="en-US" smtClean="0"/>
              <a:t>2019/12/26</a:t>
            </a:fld>
            <a:endParaRPr lang="zh-CN" altLang="en-US"/>
          </a:p>
        </p:txBody>
      </p:sp>
      <p:sp>
        <p:nvSpPr>
          <p:cNvPr id="5" name="页脚占位符 4">
            <a:extLst>
              <a:ext uri="{FF2B5EF4-FFF2-40B4-BE49-F238E27FC236}">
                <a16:creationId xmlns:a16="http://schemas.microsoft.com/office/drawing/2014/main" id="{AEFF2D87-9313-4FF7-BEF5-42A39AD9AFD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470F5AD-659B-442C-AD3B-756F0A9FAE8C}"/>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2293202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BDE3C8-FCEB-465C-ADDC-8A3435FC918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2D7E99A-C867-42E6-B863-BEB2F3EB0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573326-A69E-46E8-A884-70C4668BE250}"/>
              </a:ext>
            </a:extLst>
          </p:cNvPr>
          <p:cNvSpPr>
            <a:spLocks noGrp="1"/>
          </p:cNvSpPr>
          <p:nvPr>
            <p:ph type="dt" sz="half" idx="10"/>
          </p:nvPr>
        </p:nvSpPr>
        <p:spPr/>
        <p:txBody>
          <a:bodyPr/>
          <a:lstStyle/>
          <a:p>
            <a:fld id="{CA43B363-A9F4-42D6-A830-BACE069A50EE}" type="datetime1">
              <a:rPr lang="zh-CN" altLang="en-US" smtClean="0"/>
              <a:t>2019/12/26</a:t>
            </a:fld>
            <a:endParaRPr lang="zh-CN" altLang="en-US"/>
          </a:p>
        </p:txBody>
      </p:sp>
      <p:sp>
        <p:nvSpPr>
          <p:cNvPr id="5" name="页脚占位符 4">
            <a:extLst>
              <a:ext uri="{FF2B5EF4-FFF2-40B4-BE49-F238E27FC236}">
                <a16:creationId xmlns:a16="http://schemas.microsoft.com/office/drawing/2014/main" id="{BC91C4BC-A093-4D04-9169-8DF04A294B5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19D27D-0D90-4AEB-990E-AFA15B805DE7}"/>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1761712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34504-0BB8-4970-A501-C2B164C3F21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DB69A0-7590-4313-88D5-51BD7E59D4B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06163B1-88FE-4810-8060-9180EB20A00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7A991C-7C15-47EC-942F-7AA127307D9E}"/>
              </a:ext>
            </a:extLst>
          </p:cNvPr>
          <p:cNvSpPr>
            <a:spLocks noGrp="1"/>
          </p:cNvSpPr>
          <p:nvPr>
            <p:ph type="dt" sz="half" idx="10"/>
          </p:nvPr>
        </p:nvSpPr>
        <p:spPr/>
        <p:txBody>
          <a:bodyPr/>
          <a:lstStyle/>
          <a:p>
            <a:fld id="{C3FD9AFA-1DC4-4257-9662-69551C9C7719}" type="datetime1">
              <a:rPr lang="zh-CN" altLang="en-US" smtClean="0"/>
              <a:t>2019/12/26</a:t>
            </a:fld>
            <a:endParaRPr lang="zh-CN" altLang="en-US"/>
          </a:p>
        </p:txBody>
      </p:sp>
      <p:sp>
        <p:nvSpPr>
          <p:cNvPr id="6" name="页脚占位符 5">
            <a:extLst>
              <a:ext uri="{FF2B5EF4-FFF2-40B4-BE49-F238E27FC236}">
                <a16:creationId xmlns:a16="http://schemas.microsoft.com/office/drawing/2014/main" id="{136ABCEE-BF08-4703-BC41-364C53FD9B7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5F42F2-875F-41EA-A26F-64605AE88B79}"/>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1247672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BF14E-046D-477D-9643-409FF5E4FB7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1397BCC-3FEA-47B1-8609-F54A52254A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0103D0-D60A-41B7-A1FA-9EB78B347CB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92BB9E4-817B-4A2B-863D-86895B86C0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26612BF-B102-4FE7-B71F-3A5F36A99AA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A0FFA6B-87AD-42B8-A2F9-5A815CAEB981}"/>
              </a:ext>
            </a:extLst>
          </p:cNvPr>
          <p:cNvSpPr>
            <a:spLocks noGrp="1"/>
          </p:cNvSpPr>
          <p:nvPr>
            <p:ph type="dt" sz="half" idx="10"/>
          </p:nvPr>
        </p:nvSpPr>
        <p:spPr/>
        <p:txBody>
          <a:bodyPr/>
          <a:lstStyle/>
          <a:p>
            <a:fld id="{218CF6FC-EC8B-443B-8691-583D066D1969}" type="datetime1">
              <a:rPr lang="zh-CN" altLang="en-US" smtClean="0"/>
              <a:t>2019/12/26</a:t>
            </a:fld>
            <a:endParaRPr lang="zh-CN" altLang="en-US"/>
          </a:p>
        </p:txBody>
      </p:sp>
      <p:sp>
        <p:nvSpPr>
          <p:cNvPr id="8" name="页脚占位符 7">
            <a:extLst>
              <a:ext uri="{FF2B5EF4-FFF2-40B4-BE49-F238E27FC236}">
                <a16:creationId xmlns:a16="http://schemas.microsoft.com/office/drawing/2014/main" id="{6FC2C166-0CAA-4885-8C16-A1FD3C0432B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BE64D7E-0E62-4FC1-B0CB-247642A42F06}"/>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744782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6ED791-8393-4B7B-9CFA-BEE04080637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4DC7862-92BD-4742-AD75-9298BD2B1960}"/>
              </a:ext>
            </a:extLst>
          </p:cNvPr>
          <p:cNvSpPr>
            <a:spLocks noGrp="1"/>
          </p:cNvSpPr>
          <p:nvPr>
            <p:ph type="dt" sz="half" idx="10"/>
          </p:nvPr>
        </p:nvSpPr>
        <p:spPr/>
        <p:txBody>
          <a:bodyPr/>
          <a:lstStyle/>
          <a:p>
            <a:fld id="{297BAC50-7380-4E64-BCEF-DB4D7A9C2D8F}" type="datetime1">
              <a:rPr lang="zh-CN" altLang="en-US" smtClean="0"/>
              <a:t>2019/12/26</a:t>
            </a:fld>
            <a:endParaRPr lang="zh-CN" altLang="en-US"/>
          </a:p>
        </p:txBody>
      </p:sp>
      <p:sp>
        <p:nvSpPr>
          <p:cNvPr id="4" name="页脚占位符 3">
            <a:extLst>
              <a:ext uri="{FF2B5EF4-FFF2-40B4-BE49-F238E27FC236}">
                <a16:creationId xmlns:a16="http://schemas.microsoft.com/office/drawing/2014/main" id="{AF6D531E-AD84-4818-95E2-AA1ADF57233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CF5007A-2FBA-4ED8-9F91-E5B2DE3425E6}"/>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1160143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4AF6BCF-EF4F-413C-8C5A-81B775F37A6A}"/>
              </a:ext>
            </a:extLst>
          </p:cNvPr>
          <p:cNvSpPr>
            <a:spLocks noGrp="1"/>
          </p:cNvSpPr>
          <p:nvPr>
            <p:ph type="dt" sz="half" idx="10"/>
          </p:nvPr>
        </p:nvSpPr>
        <p:spPr/>
        <p:txBody>
          <a:bodyPr/>
          <a:lstStyle/>
          <a:p>
            <a:fld id="{8FECC6B3-B6D0-4CEC-BE74-C9CFFF47423F}" type="datetime1">
              <a:rPr lang="zh-CN" altLang="en-US" smtClean="0"/>
              <a:t>2019/12/26</a:t>
            </a:fld>
            <a:endParaRPr lang="zh-CN" altLang="en-US"/>
          </a:p>
        </p:txBody>
      </p:sp>
      <p:sp>
        <p:nvSpPr>
          <p:cNvPr id="3" name="页脚占位符 2">
            <a:extLst>
              <a:ext uri="{FF2B5EF4-FFF2-40B4-BE49-F238E27FC236}">
                <a16:creationId xmlns:a16="http://schemas.microsoft.com/office/drawing/2014/main" id="{65BA87CE-BD8F-4DFA-BBBF-48131E0F5BB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2780292-9CC2-4A22-8F8D-953861AC2CCC}"/>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705493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35CCBE-55EF-49FD-88A3-1B02B800C95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8471952-2595-434C-969C-DAC018AA23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28607D6-11B2-4951-B2C2-692F094159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5007EE0-4911-44DB-AE4E-74EF17BDBFB1}"/>
              </a:ext>
            </a:extLst>
          </p:cNvPr>
          <p:cNvSpPr>
            <a:spLocks noGrp="1"/>
          </p:cNvSpPr>
          <p:nvPr>
            <p:ph type="dt" sz="half" idx="10"/>
          </p:nvPr>
        </p:nvSpPr>
        <p:spPr/>
        <p:txBody>
          <a:bodyPr/>
          <a:lstStyle/>
          <a:p>
            <a:fld id="{16F33E89-9D8F-4409-A0EF-9C1169CC28DD}" type="datetime1">
              <a:rPr lang="zh-CN" altLang="en-US" smtClean="0"/>
              <a:t>2019/12/26</a:t>
            </a:fld>
            <a:endParaRPr lang="zh-CN" altLang="en-US"/>
          </a:p>
        </p:txBody>
      </p:sp>
      <p:sp>
        <p:nvSpPr>
          <p:cNvPr id="6" name="页脚占位符 5">
            <a:extLst>
              <a:ext uri="{FF2B5EF4-FFF2-40B4-BE49-F238E27FC236}">
                <a16:creationId xmlns:a16="http://schemas.microsoft.com/office/drawing/2014/main" id="{53F3A9DB-5C92-4A0F-9CF8-9A947DDB2DB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5040F8E-37FA-4B94-8893-D23630D3C929}"/>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46420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402AC4-C384-4913-B5D8-680E2351F9B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8C837AB-760A-4362-B51B-928CE7D5F9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E61ED5C-0017-4F08-B299-74F338E68A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3ECE31B-2A18-4844-8EBB-2DF472D0C3CB}"/>
              </a:ext>
            </a:extLst>
          </p:cNvPr>
          <p:cNvSpPr>
            <a:spLocks noGrp="1"/>
          </p:cNvSpPr>
          <p:nvPr>
            <p:ph type="dt" sz="half" idx="10"/>
          </p:nvPr>
        </p:nvSpPr>
        <p:spPr/>
        <p:txBody>
          <a:bodyPr/>
          <a:lstStyle/>
          <a:p>
            <a:fld id="{BAB417BA-05EB-4C34-B2AE-4D8206377174}" type="datetime1">
              <a:rPr lang="zh-CN" altLang="en-US" smtClean="0"/>
              <a:t>2019/12/26</a:t>
            </a:fld>
            <a:endParaRPr lang="zh-CN" altLang="en-US"/>
          </a:p>
        </p:txBody>
      </p:sp>
      <p:sp>
        <p:nvSpPr>
          <p:cNvPr id="6" name="页脚占位符 5">
            <a:extLst>
              <a:ext uri="{FF2B5EF4-FFF2-40B4-BE49-F238E27FC236}">
                <a16:creationId xmlns:a16="http://schemas.microsoft.com/office/drawing/2014/main" id="{802099B4-BDF3-403E-9AF4-9DC21AD51B4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225DC47-1DC2-42BD-A1E2-02BE9CBBF244}"/>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3492417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6EA66FA-9D5E-4467-AFD1-0D8598B7CB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3673F71-E84A-45A9-B979-E6945C1832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A72D835-A65E-4AA7-ADFA-13FC9652FC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758ECB-ACDF-43E6-ACC8-E57A81F76FD1}" type="datetime1">
              <a:rPr lang="zh-CN" altLang="en-US" smtClean="0"/>
              <a:t>2019/12/26</a:t>
            </a:fld>
            <a:endParaRPr lang="zh-CN" altLang="en-US"/>
          </a:p>
        </p:txBody>
      </p:sp>
      <p:sp>
        <p:nvSpPr>
          <p:cNvPr id="5" name="页脚占位符 4">
            <a:extLst>
              <a:ext uri="{FF2B5EF4-FFF2-40B4-BE49-F238E27FC236}">
                <a16:creationId xmlns:a16="http://schemas.microsoft.com/office/drawing/2014/main" id="{AD898367-6234-471D-AD8B-FB563FCD08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782641B-46C8-41DF-8658-F872807D56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2512429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7.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9.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4.jpg"/><Relationship Id="rId7"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jpg"/><Relationship Id="rId3" Type="http://schemas.openxmlformats.org/officeDocument/2006/relationships/image" Target="../media/image47.jpg"/><Relationship Id="rId21" Type="http://schemas.openxmlformats.org/officeDocument/2006/relationships/image" Target="../media/image65.jp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image" Target="../media/image4.jpg"/><Relationship Id="rId16" Type="http://schemas.openxmlformats.org/officeDocument/2006/relationships/image" Target="../media/image60.png"/><Relationship Id="rId20"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0.jpg"/><Relationship Id="rId11" Type="http://schemas.openxmlformats.org/officeDocument/2006/relationships/image" Target="../media/image55.png"/><Relationship Id="rId5" Type="http://schemas.openxmlformats.org/officeDocument/2006/relationships/image" Target="../media/image49.jpg"/><Relationship Id="rId15" Type="http://schemas.openxmlformats.org/officeDocument/2006/relationships/image" Target="../media/image59.jpg"/><Relationship Id="rId23" Type="http://schemas.openxmlformats.org/officeDocument/2006/relationships/image" Target="../media/image67.png"/><Relationship Id="rId10" Type="http://schemas.openxmlformats.org/officeDocument/2006/relationships/image" Target="../media/image54.png"/><Relationship Id="rId19" Type="http://schemas.openxmlformats.org/officeDocument/2006/relationships/image" Target="../media/image63.png"/><Relationship Id="rId4" Type="http://schemas.openxmlformats.org/officeDocument/2006/relationships/image" Target="../media/image48.jp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flipH="1">
            <a:off x="1874431" y="3384023"/>
            <a:ext cx="871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03200" y="2293344"/>
            <a:ext cx="11785600" cy="769441"/>
          </a:xfrm>
          <a:prstGeom prst="rect">
            <a:avLst/>
          </a:prstGeom>
        </p:spPr>
        <p:txBody>
          <a:bodyPr wrap="square" lIns="91440" tIns="45720" rIns="91440" bIns="45720">
            <a:spAutoFit/>
          </a:bodyPr>
          <a:lstStyle/>
          <a:p>
            <a:pPr algn="ctr" defTabSz="457189"/>
            <a:r>
              <a:rPr lang="zh-CN" altLang="en-US" sz="4400" dirty="0"/>
              <a:t>融合知识指导和数据驱动的视觉显著性检测</a:t>
            </a:r>
            <a:endParaRPr lang="en-US" altLang="zh-CN" sz="4400" dirty="0"/>
          </a:p>
        </p:txBody>
      </p:sp>
      <p:sp>
        <p:nvSpPr>
          <p:cNvPr id="2" name="文本框 1">
            <a:extLst>
              <a:ext uri="{FF2B5EF4-FFF2-40B4-BE49-F238E27FC236}">
                <a16:creationId xmlns:a16="http://schemas.microsoft.com/office/drawing/2014/main" id="{79C51A2D-037B-4D4A-BA08-C580B883C16A}"/>
              </a:ext>
            </a:extLst>
          </p:cNvPr>
          <p:cNvSpPr txBox="1"/>
          <p:nvPr/>
        </p:nvSpPr>
        <p:spPr>
          <a:xfrm>
            <a:off x="9950525" y="5515982"/>
            <a:ext cx="1812774" cy="1144288"/>
          </a:xfrm>
          <a:prstGeom prst="rect">
            <a:avLst/>
          </a:prstGeom>
          <a:noFill/>
        </p:spPr>
        <p:txBody>
          <a:bodyPr wrap="square" rtlCol="0">
            <a:spAutoFit/>
          </a:bodyPr>
          <a:lstStyle/>
          <a:p>
            <a:pPr>
              <a:lnSpc>
                <a:spcPct val="130000"/>
              </a:lnSpc>
            </a:pPr>
            <a:r>
              <a:rPr lang="zh-CN" altLang="en-US" dirty="0"/>
              <a:t>答辩人：崔 哲</a:t>
            </a:r>
            <a:endParaRPr lang="en-US" altLang="zh-CN" dirty="0"/>
          </a:p>
          <a:p>
            <a:pPr>
              <a:lnSpc>
                <a:spcPct val="130000"/>
              </a:lnSpc>
            </a:pPr>
            <a:r>
              <a:rPr lang="zh-CN" altLang="en-US" dirty="0"/>
              <a:t>指导老师：苏荔</a:t>
            </a:r>
            <a:endParaRPr lang="en-US" altLang="zh-CN" dirty="0"/>
          </a:p>
          <a:p>
            <a:pPr>
              <a:lnSpc>
                <a:spcPct val="130000"/>
              </a:lnSpc>
            </a:pPr>
            <a:r>
              <a:rPr lang="en-US" altLang="zh-CN" dirty="0">
                <a:sym typeface="+mn-lt"/>
              </a:rPr>
              <a:t>2019.12.27</a:t>
            </a:r>
          </a:p>
        </p:txBody>
      </p:sp>
    </p:spTree>
    <p:extLst>
      <p:ext uri="{BB962C8B-B14F-4D97-AF65-F5344CB8AC3E}">
        <p14:creationId xmlns:p14="http://schemas.microsoft.com/office/powerpoint/2010/main" val="912318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2879312"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研究背景及意义</a:t>
            </a:r>
          </a:p>
        </p:txBody>
      </p:sp>
      <p:sp>
        <p:nvSpPr>
          <p:cNvPr id="12" name="文本框 11">
            <a:extLst>
              <a:ext uri="{FF2B5EF4-FFF2-40B4-BE49-F238E27FC236}">
                <a16:creationId xmlns:a16="http://schemas.microsoft.com/office/drawing/2014/main" id="{3B4D53E3-775B-4C83-B361-35A25ECA82FC}"/>
              </a:ext>
            </a:extLst>
          </p:cNvPr>
          <p:cNvSpPr txBox="1"/>
          <p:nvPr/>
        </p:nvSpPr>
        <p:spPr>
          <a:xfrm>
            <a:off x="1659118" y="390918"/>
            <a:ext cx="7758259" cy="1244338"/>
          </a:xfrm>
          <a:prstGeom prst="rect">
            <a:avLst/>
          </a:prstGeom>
          <a:noFill/>
        </p:spPr>
        <p:txBody>
          <a:bodyPr wrap="square" rtlCol="0">
            <a:spAutoFit/>
          </a:bodyPr>
          <a:lstStyle/>
          <a:p>
            <a:endParaRPr lang="zh-CN" altLang="en-US" dirty="0"/>
          </a:p>
        </p:txBody>
      </p:sp>
      <p:sp>
        <p:nvSpPr>
          <p:cNvPr id="14" name="文本框 13">
            <a:extLst>
              <a:ext uri="{FF2B5EF4-FFF2-40B4-BE49-F238E27FC236}">
                <a16:creationId xmlns:a16="http://schemas.microsoft.com/office/drawing/2014/main" id="{EB094865-F401-42A6-853C-B2B98E898DA4}"/>
              </a:ext>
            </a:extLst>
          </p:cNvPr>
          <p:cNvSpPr txBox="1"/>
          <p:nvPr/>
        </p:nvSpPr>
        <p:spPr>
          <a:xfrm>
            <a:off x="870378" y="546052"/>
            <a:ext cx="9825873" cy="1336071"/>
          </a:xfrm>
          <a:prstGeom prst="rect">
            <a:avLst/>
          </a:prstGeom>
          <a:noFill/>
        </p:spPr>
        <p:txBody>
          <a:bodyPr wrap="square" rtlCol="0">
            <a:spAutoFit/>
          </a:bodyPr>
          <a:lstStyle/>
          <a:p>
            <a:pPr lvl="0">
              <a:lnSpc>
                <a:spcPct val="150000"/>
              </a:lnSpc>
            </a:pPr>
            <a:r>
              <a:rPr lang="zh-CN" altLang="en-US" sz="2000" b="1" kern="0" dirty="0">
                <a:solidFill>
                  <a:srgbClr val="071F65"/>
                </a:solidFill>
                <a:latin typeface="微软雅黑" pitchFamily="34" charset="-122"/>
                <a:ea typeface="微软雅黑" pitchFamily="34" charset="-122"/>
              </a:rPr>
              <a:t>视觉注意力在计算机视觉上的应用：</a:t>
            </a:r>
            <a:endParaRPr lang="en-US" altLang="zh-CN" sz="2000" b="1" kern="0" dirty="0">
              <a:solidFill>
                <a:srgbClr val="071F65"/>
              </a:solidFill>
              <a:latin typeface="微软雅黑" pitchFamily="34" charset="-122"/>
              <a:ea typeface="微软雅黑" pitchFamily="34" charset="-122"/>
            </a:endParaRPr>
          </a:p>
          <a:p>
            <a:pPr lvl="0">
              <a:lnSpc>
                <a:spcPct val="150000"/>
              </a:lnSpc>
            </a:pPr>
            <a:r>
              <a:rPr lang="zh-CN" altLang="en-US" kern="0" dirty="0">
                <a:latin typeface="微软雅黑" pitchFamily="34" charset="-122"/>
                <a:ea typeface="微软雅黑" pitchFamily="34" charset="-122"/>
              </a:rPr>
              <a:t>        基于人的视觉注意力机制，在图像中预测或分割出显著性的物体区域，以应用到更多的计算机视觉问题中，如图像缩放、局部风格化、图像拼接、图像分割、图像压缩、</a:t>
            </a:r>
            <a:r>
              <a:rPr lang="zh-CN" altLang="en-US" kern="0" dirty="0">
                <a:solidFill>
                  <a:srgbClr val="FF0000"/>
                </a:solidFill>
                <a:latin typeface="微软雅黑" pitchFamily="34" charset="-122"/>
                <a:ea typeface="微软雅黑" pitchFamily="34" charset="-122"/>
              </a:rPr>
              <a:t>目标检测</a:t>
            </a:r>
            <a:r>
              <a:rPr lang="zh-CN" altLang="en-US" kern="0" dirty="0">
                <a:latin typeface="微软雅黑" pitchFamily="34" charset="-122"/>
                <a:ea typeface="微软雅黑" pitchFamily="34" charset="-122"/>
              </a:rPr>
              <a:t>等。</a:t>
            </a:r>
            <a:endParaRPr lang="en-US" altLang="zh-CN" kern="0" dirty="0">
              <a:latin typeface="微软雅黑" pitchFamily="34" charset="-122"/>
              <a:ea typeface="微软雅黑" pitchFamily="34" charset="-122"/>
            </a:endParaRPr>
          </a:p>
        </p:txBody>
      </p:sp>
      <p:sp>
        <p:nvSpPr>
          <p:cNvPr id="3" name="灯片编号占位符 2">
            <a:extLst>
              <a:ext uri="{FF2B5EF4-FFF2-40B4-BE49-F238E27FC236}">
                <a16:creationId xmlns:a16="http://schemas.microsoft.com/office/drawing/2014/main" id="{E0E28AAC-E9DE-4EA2-91A8-C3F5C217977A}"/>
              </a:ext>
            </a:extLst>
          </p:cNvPr>
          <p:cNvSpPr>
            <a:spLocks noGrp="1"/>
          </p:cNvSpPr>
          <p:nvPr>
            <p:ph type="sldNum" sz="quarter" idx="12"/>
          </p:nvPr>
        </p:nvSpPr>
        <p:spPr/>
        <p:txBody>
          <a:bodyPr/>
          <a:lstStyle/>
          <a:p>
            <a:fld id="{AFC0EA47-5C79-47C2-8325-B83899E65CFC}" type="slidenum">
              <a:rPr lang="zh-CN" altLang="en-US" smtClean="0"/>
              <a:t>10</a:t>
            </a:fld>
            <a:endParaRPr lang="zh-CN" altLang="en-US"/>
          </a:p>
        </p:txBody>
      </p:sp>
      <p:pic>
        <p:nvPicPr>
          <p:cNvPr id="7" name="图片 6">
            <a:extLst>
              <a:ext uri="{FF2B5EF4-FFF2-40B4-BE49-F238E27FC236}">
                <a16:creationId xmlns:a16="http://schemas.microsoft.com/office/drawing/2014/main" id="{A3ABCEF5-4449-4319-B9C2-7C39BA87E2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1711" y="2353029"/>
            <a:ext cx="9008578" cy="3782227"/>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80019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1" fill="hold" nodeType="clickEffect">
                                  <p:stCondLst>
                                    <p:cond delay="0"/>
                                  </p:stCondLst>
                                  <p:childTnLst>
                                    <p:anim calcmode="lin" valueType="num">
                                      <p:cBhvr additive="base">
                                        <p:cTn id="12" dur="250"/>
                                        <p:tgtEl>
                                          <p:spTgt spid="7"/>
                                        </p:tgtEl>
                                        <p:attrNameLst>
                                          <p:attrName>ppt_x</p:attrName>
                                        </p:attrNameLst>
                                      </p:cBhvr>
                                      <p:tavLst>
                                        <p:tav tm="0">
                                          <p:val>
                                            <p:strVal val="ppt_x"/>
                                          </p:val>
                                        </p:tav>
                                        <p:tav tm="100000">
                                          <p:val>
                                            <p:strVal val="ppt_x"/>
                                          </p:val>
                                        </p:tav>
                                      </p:tavLst>
                                    </p:anim>
                                    <p:anim calcmode="lin" valueType="num">
                                      <p:cBhvr additive="base">
                                        <p:cTn id="13" dur="250"/>
                                        <p:tgtEl>
                                          <p:spTgt spid="7"/>
                                        </p:tgtEl>
                                        <p:attrNameLst>
                                          <p:attrName>ppt_y</p:attrName>
                                        </p:attrNameLst>
                                      </p:cBhvr>
                                      <p:tavLst>
                                        <p:tav tm="0">
                                          <p:val>
                                            <p:strVal val="ppt_y"/>
                                          </p:val>
                                        </p:tav>
                                        <p:tav tm="100000">
                                          <p:val>
                                            <p:strVal val="0-ppt_h/2"/>
                                          </p:val>
                                        </p:tav>
                                      </p:tavLst>
                                    </p:anim>
                                    <p:set>
                                      <p:cBhvr>
                                        <p:cTn id="14" dur="1" fill="hold">
                                          <p:stCondLst>
                                            <p:cond delay="24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99982" y="313375"/>
            <a:ext cx="1528413" cy="1528413"/>
            <a:chOff x="1602769" y="143838"/>
            <a:chExt cx="1331936" cy="1331936"/>
          </a:xfrm>
        </p:grpSpPr>
        <p:sp>
          <p:nvSpPr>
            <p:cNvPr id="4" name="椭圆 3"/>
            <p:cNvSpPr/>
            <p:nvPr/>
          </p:nvSpPr>
          <p:spPr>
            <a:xfrm>
              <a:off x="1602769" y="143838"/>
              <a:ext cx="1331936" cy="1331936"/>
            </a:xfrm>
            <a:prstGeom prst="ellipse">
              <a:avLst/>
            </a:prstGeom>
            <a:ln w="165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zh-CN" altLang="en-US" sz="1867">
                <a:solidFill>
                  <a:prstClr val="white"/>
                </a:solidFill>
                <a:latin typeface="Arial"/>
                <a:ea typeface="微软雅黑"/>
              </a:endParaRPr>
            </a:p>
          </p:txBody>
        </p:sp>
        <p:sp>
          <p:nvSpPr>
            <p:cNvPr id="146" name="TextBox 145"/>
            <p:cNvSpPr txBox="1"/>
            <p:nvPr/>
          </p:nvSpPr>
          <p:spPr>
            <a:xfrm>
              <a:off x="1679041" y="396413"/>
              <a:ext cx="1189310" cy="563245"/>
            </a:xfrm>
            <a:prstGeom prst="rect">
              <a:avLst/>
            </a:prstGeom>
            <a:noFill/>
          </p:spPr>
          <p:txBody>
            <a:bodyPr wrap="square" rtlCol="0">
              <a:spAutoFit/>
            </a:bodyPr>
            <a:lstStyle/>
            <a:p>
              <a:pPr algn="ctr" defTabSz="457189"/>
              <a:r>
                <a:rPr lang="zh-CN" altLang="en-US" sz="3600" b="1" dirty="0">
                  <a:solidFill>
                    <a:prstClr val="white"/>
                  </a:solidFill>
                  <a:latin typeface="微软雅黑" pitchFamily="34" charset="-122"/>
                  <a:ea typeface="微软雅黑" pitchFamily="34" charset="-122"/>
                </a:rPr>
                <a:t>目录</a:t>
              </a:r>
            </a:p>
          </p:txBody>
        </p:sp>
        <p:sp>
          <p:nvSpPr>
            <p:cNvPr id="147" name="TextBox 146"/>
            <p:cNvSpPr txBox="1"/>
            <p:nvPr/>
          </p:nvSpPr>
          <p:spPr>
            <a:xfrm>
              <a:off x="1638153" y="937949"/>
              <a:ext cx="1263808" cy="277208"/>
            </a:xfrm>
            <a:prstGeom prst="rect">
              <a:avLst/>
            </a:prstGeom>
            <a:noFill/>
          </p:spPr>
          <p:txBody>
            <a:bodyPr wrap="square" rtlCol="0">
              <a:spAutoFit/>
            </a:bodyPr>
            <a:lstStyle/>
            <a:p>
              <a:pPr algn="ctr" defTabSz="457189"/>
              <a:r>
                <a:rPr lang="en-US" altLang="zh-CN" sz="1467" dirty="0">
                  <a:solidFill>
                    <a:prstClr val="white"/>
                  </a:solidFill>
                  <a:latin typeface="微软雅黑" pitchFamily="34" charset="-122"/>
                  <a:ea typeface="微软雅黑" pitchFamily="34" charset="-122"/>
                </a:rPr>
                <a:t>CONTENTS</a:t>
              </a:r>
              <a:endParaRPr lang="zh-CN" altLang="en-US" sz="1467" dirty="0">
                <a:solidFill>
                  <a:prstClr val="white"/>
                </a:solidFill>
                <a:latin typeface="微软雅黑" pitchFamily="34" charset="-122"/>
                <a:ea typeface="微软雅黑" pitchFamily="34" charset="-122"/>
              </a:endParaRPr>
            </a:p>
          </p:txBody>
        </p:sp>
      </p:grpSp>
      <p:grpSp>
        <p:nvGrpSpPr>
          <p:cNvPr id="48" name="组合 47"/>
          <p:cNvGrpSpPr/>
          <p:nvPr/>
        </p:nvGrpSpPr>
        <p:grpSpPr>
          <a:xfrm>
            <a:off x="2692781" y="491081"/>
            <a:ext cx="808508" cy="769409"/>
            <a:chOff x="3437020" y="1033173"/>
            <a:chExt cx="863676" cy="865577"/>
          </a:xfrm>
        </p:grpSpPr>
        <p:sp>
          <p:nvSpPr>
            <p:cNvPr id="49" name="椭圆 18"/>
            <p:cNvSpPr>
              <a:spLocks noChangeArrowheads="1"/>
            </p:cNvSpPr>
            <p:nvPr/>
          </p:nvSpPr>
          <p:spPr bwMode="auto">
            <a:xfrm>
              <a:off x="3437020" y="1033173"/>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50" name="图片 4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587275" y="1169757"/>
              <a:ext cx="552644" cy="566109"/>
            </a:xfrm>
            <a:prstGeom prst="rect">
              <a:avLst/>
            </a:prstGeom>
          </p:spPr>
        </p:pic>
      </p:grpSp>
      <p:grpSp>
        <p:nvGrpSpPr>
          <p:cNvPr id="40" name="组合 39"/>
          <p:cNvGrpSpPr/>
          <p:nvPr/>
        </p:nvGrpSpPr>
        <p:grpSpPr>
          <a:xfrm>
            <a:off x="2692781" y="1572636"/>
            <a:ext cx="808508" cy="769409"/>
            <a:chOff x="3437020" y="2074814"/>
            <a:chExt cx="863676" cy="865577"/>
          </a:xfrm>
        </p:grpSpPr>
        <p:sp>
          <p:nvSpPr>
            <p:cNvPr id="41" name="椭圆 19"/>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42" name="图片 4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26" name="矩形 68">
            <a:extLst>
              <a:ext uri="{FF2B5EF4-FFF2-40B4-BE49-F238E27FC236}">
                <a16:creationId xmlns:a16="http://schemas.microsoft.com/office/drawing/2014/main" id="{E3BC9052-D615-4B52-B6C6-00ABD6ADE81B}"/>
              </a:ext>
            </a:extLst>
          </p:cNvPr>
          <p:cNvSpPr>
            <a:spLocks noChangeArrowheads="1"/>
          </p:cNvSpPr>
          <p:nvPr/>
        </p:nvSpPr>
        <p:spPr bwMode="auto">
          <a:xfrm>
            <a:off x="3637914" y="396149"/>
            <a:ext cx="7963425" cy="719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200000"/>
              </a:lnSpc>
              <a:spcBef>
                <a:spcPct val="0"/>
              </a:spcBef>
              <a:buNone/>
            </a:pPr>
            <a:r>
              <a:rPr lang="zh-CN" altLang="en-US" sz="2400" b="1" dirty="0">
                <a:solidFill>
                  <a:srgbClr val="4472C4"/>
                </a:solidFill>
                <a:sym typeface="微软雅黑" pitchFamily="34" charset="-122"/>
              </a:rPr>
              <a:t>研究背景及意义</a:t>
            </a:r>
          </a:p>
        </p:txBody>
      </p:sp>
      <p:sp>
        <p:nvSpPr>
          <p:cNvPr id="27" name="矩形 68">
            <a:extLst>
              <a:ext uri="{FF2B5EF4-FFF2-40B4-BE49-F238E27FC236}">
                <a16:creationId xmlns:a16="http://schemas.microsoft.com/office/drawing/2014/main" id="{8946871F-CA38-4CF4-9D43-59375C5B6C59}"/>
              </a:ext>
            </a:extLst>
          </p:cNvPr>
          <p:cNvSpPr>
            <a:spLocks noChangeArrowheads="1"/>
          </p:cNvSpPr>
          <p:nvPr/>
        </p:nvSpPr>
        <p:spPr bwMode="auto">
          <a:xfrm>
            <a:off x="3637912" y="1622121"/>
            <a:ext cx="11471459"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rgbClr val="FF0000"/>
                </a:solidFill>
                <a:sym typeface="微软雅黑" pitchFamily="34" charset="-122"/>
              </a:rPr>
              <a:t>相关工作与发展现状</a:t>
            </a:r>
          </a:p>
        </p:txBody>
      </p:sp>
      <p:grpSp>
        <p:nvGrpSpPr>
          <p:cNvPr id="30" name="组合 29">
            <a:extLst>
              <a:ext uri="{FF2B5EF4-FFF2-40B4-BE49-F238E27FC236}">
                <a16:creationId xmlns:a16="http://schemas.microsoft.com/office/drawing/2014/main" id="{248B2F68-D2D4-4C34-BD3F-59AA639B5191}"/>
              </a:ext>
            </a:extLst>
          </p:cNvPr>
          <p:cNvGrpSpPr/>
          <p:nvPr/>
        </p:nvGrpSpPr>
        <p:grpSpPr>
          <a:xfrm>
            <a:off x="2694457" y="2697521"/>
            <a:ext cx="808508" cy="769409"/>
            <a:chOff x="3437020" y="2074814"/>
            <a:chExt cx="863676" cy="865577"/>
          </a:xfrm>
        </p:grpSpPr>
        <p:sp>
          <p:nvSpPr>
            <p:cNvPr id="31" name="椭圆 19">
              <a:extLst>
                <a:ext uri="{FF2B5EF4-FFF2-40B4-BE49-F238E27FC236}">
                  <a16:creationId xmlns:a16="http://schemas.microsoft.com/office/drawing/2014/main" id="{B3121257-D96F-4B01-A4F3-A7C65ADC88FF}"/>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32" name="图片 31">
              <a:extLst>
                <a:ext uri="{FF2B5EF4-FFF2-40B4-BE49-F238E27FC236}">
                  <a16:creationId xmlns:a16="http://schemas.microsoft.com/office/drawing/2014/main" id="{364C6F6A-BD25-4000-87C8-7E1D11E2064B}"/>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33" name="矩形 68">
            <a:extLst>
              <a:ext uri="{FF2B5EF4-FFF2-40B4-BE49-F238E27FC236}">
                <a16:creationId xmlns:a16="http://schemas.microsoft.com/office/drawing/2014/main" id="{F07DD4C9-17D6-4CA4-BD67-F6512AAEDE09}"/>
              </a:ext>
            </a:extLst>
          </p:cNvPr>
          <p:cNvSpPr>
            <a:spLocks noChangeArrowheads="1"/>
          </p:cNvSpPr>
          <p:nvPr/>
        </p:nvSpPr>
        <p:spPr bwMode="auto">
          <a:xfrm>
            <a:off x="3652127" y="2758840"/>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拟采用的研究方法</a:t>
            </a:r>
          </a:p>
        </p:txBody>
      </p:sp>
      <p:grpSp>
        <p:nvGrpSpPr>
          <p:cNvPr id="22" name="组合 21">
            <a:extLst>
              <a:ext uri="{FF2B5EF4-FFF2-40B4-BE49-F238E27FC236}">
                <a16:creationId xmlns:a16="http://schemas.microsoft.com/office/drawing/2014/main" id="{1A391FE8-7708-44E3-A9FD-6E7C682F6C5D}"/>
              </a:ext>
            </a:extLst>
          </p:cNvPr>
          <p:cNvGrpSpPr/>
          <p:nvPr/>
        </p:nvGrpSpPr>
        <p:grpSpPr>
          <a:xfrm>
            <a:off x="2680242" y="3845808"/>
            <a:ext cx="808508" cy="769409"/>
            <a:chOff x="3437020" y="2074814"/>
            <a:chExt cx="863676" cy="865577"/>
          </a:xfrm>
        </p:grpSpPr>
        <p:sp>
          <p:nvSpPr>
            <p:cNvPr id="23" name="椭圆 19">
              <a:extLst>
                <a:ext uri="{FF2B5EF4-FFF2-40B4-BE49-F238E27FC236}">
                  <a16:creationId xmlns:a16="http://schemas.microsoft.com/office/drawing/2014/main" id="{4C896261-6681-4642-AEBE-B108864850DC}"/>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24" name="图片 23">
              <a:extLst>
                <a:ext uri="{FF2B5EF4-FFF2-40B4-BE49-F238E27FC236}">
                  <a16:creationId xmlns:a16="http://schemas.microsoft.com/office/drawing/2014/main" id="{4BDFF637-0301-4B5E-82D3-3BE8F944D5AB}"/>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25" name="矩形 68">
            <a:extLst>
              <a:ext uri="{FF2B5EF4-FFF2-40B4-BE49-F238E27FC236}">
                <a16:creationId xmlns:a16="http://schemas.microsoft.com/office/drawing/2014/main" id="{17C31D12-D8C4-4FCC-BD67-1C950BFFF56A}"/>
              </a:ext>
            </a:extLst>
          </p:cNvPr>
          <p:cNvSpPr>
            <a:spLocks noChangeArrowheads="1"/>
          </p:cNvSpPr>
          <p:nvPr/>
        </p:nvSpPr>
        <p:spPr bwMode="auto">
          <a:xfrm>
            <a:off x="3637912" y="3907127"/>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现有研究基础</a:t>
            </a:r>
          </a:p>
        </p:txBody>
      </p:sp>
      <p:grpSp>
        <p:nvGrpSpPr>
          <p:cNvPr id="29" name="组合 28">
            <a:extLst>
              <a:ext uri="{FF2B5EF4-FFF2-40B4-BE49-F238E27FC236}">
                <a16:creationId xmlns:a16="http://schemas.microsoft.com/office/drawing/2014/main" id="{7287B602-7A42-4091-A13E-8B102B318481}"/>
              </a:ext>
            </a:extLst>
          </p:cNvPr>
          <p:cNvGrpSpPr/>
          <p:nvPr/>
        </p:nvGrpSpPr>
        <p:grpSpPr>
          <a:xfrm>
            <a:off x="2692781" y="4922234"/>
            <a:ext cx="808508" cy="769409"/>
            <a:chOff x="3437020" y="2074814"/>
            <a:chExt cx="863676" cy="865577"/>
          </a:xfrm>
        </p:grpSpPr>
        <p:sp>
          <p:nvSpPr>
            <p:cNvPr id="34" name="椭圆 19">
              <a:extLst>
                <a:ext uri="{FF2B5EF4-FFF2-40B4-BE49-F238E27FC236}">
                  <a16:creationId xmlns:a16="http://schemas.microsoft.com/office/drawing/2014/main" id="{06519427-7EA1-4F5C-9399-CB564A095560}"/>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35" name="图片 34">
              <a:extLst>
                <a:ext uri="{FF2B5EF4-FFF2-40B4-BE49-F238E27FC236}">
                  <a16:creationId xmlns:a16="http://schemas.microsoft.com/office/drawing/2014/main" id="{372EE4F4-2238-4971-8592-F2D76789231D}"/>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36" name="矩形 68">
            <a:extLst>
              <a:ext uri="{FF2B5EF4-FFF2-40B4-BE49-F238E27FC236}">
                <a16:creationId xmlns:a16="http://schemas.microsoft.com/office/drawing/2014/main" id="{D4AA2A66-7CA7-47CB-91F5-4827ACE1DD27}"/>
              </a:ext>
            </a:extLst>
          </p:cNvPr>
          <p:cNvSpPr>
            <a:spLocks noChangeArrowheads="1"/>
          </p:cNvSpPr>
          <p:nvPr/>
        </p:nvSpPr>
        <p:spPr bwMode="auto">
          <a:xfrm>
            <a:off x="3650451" y="4983553"/>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研究工作计划与进度安排</a:t>
            </a:r>
            <a:endParaRPr lang="en-US" altLang="zh-CN" sz="2400" b="1" dirty="0">
              <a:solidFill>
                <a:schemeClr val="accent1"/>
              </a:solidFill>
              <a:sym typeface="微软雅黑" pitchFamily="34" charset="-122"/>
            </a:endParaRPr>
          </a:p>
        </p:txBody>
      </p:sp>
      <p:sp>
        <p:nvSpPr>
          <p:cNvPr id="3" name="灯片编号占位符 2">
            <a:extLst>
              <a:ext uri="{FF2B5EF4-FFF2-40B4-BE49-F238E27FC236}">
                <a16:creationId xmlns:a16="http://schemas.microsoft.com/office/drawing/2014/main" id="{36A0DB46-9428-436A-A0E2-A315A1590BD1}"/>
              </a:ext>
            </a:extLst>
          </p:cNvPr>
          <p:cNvSpPr>
            <a:spLocks noGrp="1"/>
          </p:cNvSpPr>
          <p:nvPr>
            <p:ph type="sldNum" sz="quarter" idx="12"/>
          </p:nvPr>
        </p:nvSpPr>
        <p:spPr/>
        <p:txBody>
          <a:bodyPr/>
          <a:lstStyle/>
          <a:p>
            <a:fld id="{AFC0EA47-5C79-47C2-8325-B83899E65CFC}" type="slidenum">
              <a:rPr lang="zh-CN" altLang="en-US" smtClean="0"/>
              <a:t>11</a:t>
            </a:fld>
            <a:endParaRPr lang="zh-CN" altLang="en-US"/>
          </a:p>
        </p:txBody>
      </p:sp>
    </p:spTree>
    <p:extLst>
      <p:ext uri="{BB962C8B-B14F-4D97-AF65-F5344CB8AC3E}">
        <p14:creationId xmlns:p14="http://schemas.microsoft.com/office/powerpoint/2010/main" val="41748142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3562192"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相关工作与发展现状</a:t>
            </a:r>
          </a:p>
        </p:txBody>
      </p:sp>
      <p:pic>
        <p:nvPicPr>
          <p:cNvPr id="2" name="图片 1">
            <a:extLst>
              <a:ext uri="{FF2B5EF4-FFF2-40B4-BE49-F238E27FC236}">
                <a16:creationId xmlns:a16="http://schemas.microsoft.com/office/drawing/2014/main" id="{E0CA870A-718D-4C9A-BB41-D15BDB8A7C2D}"/>
              </a:ext>
            </a:extLst>
          </p:cNvPr>
          <p:cNvPicPr>
            <a:picLocks noChangeAspect="1"/>
          </p:cNvPicPr>
          <p:nvPr/>
        </p:nvPicPr>
        <p:blipFill>
          <a:blip r:embed="rId3"/>
          <a:stretch>
            <a:fillRect/>
          </a:stretch>
        </p:blipFill>
        <p:spPr>
          <a:xfrm>
            <a:off x="348000" y="688025"/>
            <a:ext cx="11775097" cy="2242564"/>
          </a:xfrm>
          <a:prstGeom prst="rect">
            <a:avLst/>
          </a:prstGeom>
        </p:spPr>
      </p:pic>
      <p:sp>
        <p:nvSpPr>
          <p:cNvPr id="53" name="矩形 52">
            <a:extLst>
              <a:ext uri="{FF2B5EF4-FFF2-40B4-BE49-F238E27FC236}">
                <a16:creationId xmlns:a16="http://schemas.microsoft.com/office/drawing/2014/main" id="{A72AD968-5A40-4E15-9D76-0CF14B45A782}"/>
              </a:ext>
            </a:extLst>
          </p:cNvPr>
          <p:cNvSpPr/>
          <p:nvPr/>
        </p:nvSpPr>
        <p:spPr>
          <a:xfrm>
            <a:off x="971977" y="3288087"/>
            <a:ext cx="2998839" cy="3068970"/>
          </a:xfrm>
          <a:prstGeom prst="rect">
            <a:avLst/>
          </a:prstGeom>
          <a:solidFill>
            <a:schemeClr val="bg1"/>
          </a:solidFill>
          <a:ln>
            <a:noFill/>
          </a:ln>
          <a:effectLst>
            <a:outerShdw blurRad="317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54" name="直接连接符 53">
            <a:extLst>
              <a:ext uri="{FF2B5EF4-FFF2-40B4-BE49-F238E27FC236}">
                <a16:creationId xmlns:a16="http://schemas.microsoft.com/office/drawing/2014/main" id="{57E8B269-0ECC-4D07-9C9A-E2F951C79B96}"/>
              </a:ext>
            </a:extLst>
          </p:cNvPr>
          <p:cNvCxnSpPr>
            <a:cxnSpLocks/>
          </p:cNvCxnSpPr>
          <p:nvPr/>
        </p:nvCxnSpPr>
        <p:spPr>
          <a:xfrm>
            <a:off x="971976" y="3288075"/>
            <a:ext cx="2998839" cy="0"/>
          </a:xfrm>
          <a:prstGeom prst="line">
            <a:avLst/>
          </a:prstGeom>
          <a:ln w="635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75CFCCB2-907D-4931-9805-9E669E0CB984}"/>
              </a:ext>
            </a:extLst>
          </p:cNvPr>
          <p:cNvSpPr/>
          <p:nvPr/>
        </p:nvSpPr>
        <p:spPr>
          <a:xfrm>
            <a:off x="8203156" y="3295107"/>
            <a:ext cx="2998839" cy="3061948"/>
          </a:xfrm>
          <a:prstGeom prst="rect">
            <a:avLst/>
          </a:prstGeom>
          <a:solidFill>
            <a:schemeClr val="bg1"/>
          </a:solidFill>
          <a:ln>
            <a:noFill/>
          </a:ln>
          <a:effectLst>
            <a:outerShdw blurRad="317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56" name="直接连接符 55">
            <a:extLst>
              <a:ext uri="{FF2B5EF4-FFF2-40B4-BE49-F238E27FC236}">
                <a16:creationId xmlns:a16="http://schemas.microsoft.com/office/drawing/2014/main" id="{E944F90D-69EF-4CDE-847F-A055657E16EF}"/>
              </a:ext>
            </a:extLst>
          </p:cNvPr>
          <p:cNvCxnSpPr>
            <a:cxnSpLocks/>
          </p:cNvCxnSpPr>
          <p:nvPr/>
        </p:nvCxnSpPr>
        <p:spPr>
          <a:xfrm>
            <a:off x="8203155" y="3295095"/>
            <a:ext cx="2998839"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2B03E52F-4FAE-4BB5-B1AE-0808559C1488}"/>
              </a:ext>
            </a:extLst>
          </p:cNvPr>
          <p:cNvSpPr/>
          <p:nvPr/>
        </p:nvSpPr>
        <p:spPr>
          <a:xfrm>
            <a:off x="4587567" y="3288086"/>
            <a:ext cx="2998839" cy="3068970"/>
          </a:xfrm>
          <a:prstGeom prst="rect">
            <a:avLst/>
          </a:prstGeom>
          <a:solidFill>
            <a:schemeClr val="bg1"/>
          </a:solidFill>
          <a:ln>
            <a:noFill/>
          </a:ln>
          <a:effectLst>
            <a:outerShdw blurRad="317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r>
              <a:rPr lang="zh-CN" altLang="en-US" sz="2000" dirty="0">
                <a:solidFill>
                  <a:schemeClr val="tx2">
                    <a:lumMod val="75000"/>
                  </a:schemeClr>
                </a:solidFill>
                <a:latin typeface="+mn-ea"/>
              </a:rPr>
              <a:t>基于分块特征</a:t>
            </a:r>
          </a:p>
          <a:p>
            <a:pPr algn="ctr">
              <a:lnSpc>
                <a:spcPct val="140000"/>
              </a:lnSpc>
            </a:pPr>
            <a:r>
              <a:rPr lang="zh-CN" altLang="en-US" sz="2000" dirty="0">
                <a:solidFill>
                  <a:schemeClr val="tx2">
                    <a:lumMod val="75000"/>
                  </a:schemeClr>
                </a:solidFill>
                <a:latin typeface="+mn-ea"/>
              </a:rPr>
              <a:t>基于候选区域</a:t>
            </a:r>
          </a:p>
        </p:txBody>
      </p:sp>
      <p:cxnSp>
        <p:nvCxnSpPr>
          <p:cNvPr id="58" name="直接连接符 57">
            <a:extLst>
              <a:ext uri="{FF2B5EF4-FFF2-40B4-BE49-F238E27FC236}">
                <a16:creationId xmlns:a16="http://schemas.microsoft.com/office/drawing/2014/main" id="{1EF6A131-E30E-41AB-8847-500683B6DED3}"/>
              </a:ext>
            </a:extLst>
          </p:cNvPr>
          <p:cNvCxnSpPr>
            <a:cxnSpLocks/>
          </p:cNvCxnSpPr>
          <p:nvPr/>
        </p:nvCxnSpPr>
        <p:spPr>
          <a:xfrm>
            <a:off x="4587566" y="3288074"/>
            <a:ext cx="2998839" cy="0"/>
          </a:xfrm>
          <a:prstGeom prst="line">
            <a:avLst/>
          </a:prstGeom>
          <a:ln w="635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E5492987-9A1B-4022-8229-D5E0AC7E1577}"/>
              </a:ext>
            </a:extLst>
          </p:cNvPr>
          <p:cNvSpPr txBox="1"/>
          <p:nvPr/>
        </p:nvSpPr>
        <p:spPr>
          <a:xfrm>
            <a:off x="1486553" y="3526653"/>
            <a:ext cx="1969688" cy="523220"/>
          </a:xfrm>
          <a:prstGeom prst="rect">
            <a:avLst/>
          </a:prstGeom>
          <a:noFill/>
        </p:spPr>
        <p:txBody>
          <a:bodyPr wrap="square" rtlCol="0">
            <a:spAutoFit/>
          </a:bodyPr>
          <a:lstStyle/>
          <a:p>
            <a:pPr algn="ctr"/>
            <a:r>
              <a:rPr lang="zh-CN" altLang="en-US" sz="2800" b="1" spc="200" dirty="0">
                <a:solidFill>
                  <a:schemeClr val="tx2">
                    <a:lumMod val="50000"/>
                  </a:schemeClr>
                </a:solidFill>
                <a:latin typeface="+mn-ea"/>
              </a:rPr>
              <a:t>手工特征</a:t>
            </a:r>
          </a:p>
        </p:txBody>
      </p:sp>
      <p:sp>
        <p:nvSpPr>
          <p:cNvPr id="60" name="矩形 59">
            <a:extLst>
              <a:ext uri="{FF2B5EF4-FFF2-40B4-BE49-F238E27FC236}">
                <a16:creationId xmlns:a16="http://schemas.microsoft.com/office/drawing/2014/main" id="{A3747542-0685-4441-99F6-86E43895BA94}"/>
              </a:ext>
            </a:extLst>
          </p:cNvPr>
          <p:cNvSpPr/>
          <p:nvPr/>
        </p:nvSpPr>
        <p:spPr>
          <a:xfrm>
            <a:off x="1737863" y="3953741"/>
            <a:ext cx="1467068" cy="2207592"/>
          </a:xfrm>
          <a:prstGeom prst="rect">
            <a:avLst/>
          </a:prstGeom>
        </p:spPr>
        <p:txBody>
          <a:bodyPr wrap="square">
            <a:spAutoFit/>
          </a:bodyPr>
          <a:lstStyle/>
          <a:p>
            <a:pPr algn="ctr">
              <a:lnSpc>
                <a:spcPct val="140000"/>
              </a:lnSpc>
            </a:pPr>
            <a:r>
              <a:rPr lang="zh-CN" altLang="en-US" sz="2000" dirty="0">
                <a:solidFill>
                  <a:schemeClr val="tx2">
                    <a:lumMod val="75000"/>
                  </a:schemeClr>
                </a:solidFill>
                <a:latin typeface="+mn-ea"/>
              </a:rPr>
              <a:t>中心先验</a:t>
            </a:r>
          </a:p>
          <a:p>
            <a:pPr algn="ctr">
              <a:lnSpc>
                <a:spcPct val="140000"/>
              </a:lnSpc>
            </a:pPr>
            <a:r>
              <a:rPr lang="zh-CN" altLang="en-US" sz="2000" dirty="0">
                <a:solidFill>
                  <a:schemeClr val="tx2">
                    <a:lumMod val="75000"/>
                  </a:schemeClr>
                </a:solidFill>
                <a:latin typeface="+mn-ea"/>
              </a:rPr>
              <a:t>背景先验</a:t>
            </a:r>
          </a:p>
          <a:p>
            <a:pPr algn="ctr">
              <a:lnSpc>
                <a:spcPct val="140000"/>
              </a:lnSpc>
            </a:pPr>
            <a:r>
              <a:rPr lang="zh-CN" altLang="en-US" sz="2000" dirty="0">
                <a:solidFill>
                  <a:schemeClr val="tx2">
                    <a:lumMod val="75000"/>
                  </a:schemeClr>
                </a:solidFill>
                <a:latin typeface="+mn-ea"/>
              </a:rPr>
              <a:t>对比度先验</a:t>
            </a:r>
          </a:p>
          <a:p>
            <a:pPr algn="ctr">
              <a:lnSpc>
                <a:spcPct val="140000"/>
              </a:lnSpc>
            </a:pPr>
            <a:r>
              <a:rPr lang="zh-CN" altLang="en-US" sz="2000" dirty="0">
                <a:solidFill>
                  <a:schemeClr val="tx2">
                    <a:lumMod val="75000"/>
                  </a:schemeClr>
                </a:solidFill>
                <a:latin typeface="+mn-ea"/>
              </a:rPr>
              <a:t>超像素分割</a:t>
            </a:r>
          </a:p>
          <a:p>
            <a:pPr algn="ctr">
              <a:lnSpc>
                <a:spcPct val="140000"/>
              </a:lnSpc>
            </a:pPr>
            <a:r>
              <a:rPr lang="zh-CN" altLang="en-US" sz="2000" dirty="0">
                <a:solidFill>
                  <a:schemeClr val="tx2">
                    <a:lumMod val="75000"/>
                  </a:schemeClr>
                </a:solidFill>
                <a:latin typeface="+mn-ea"/>
              </a:rPr>
              <a:t>基于频谱</a:t>
            </a:r>
            <a:endParaRPr lang="en-US" altLang="zh-CN" sz="2000" dirty="0">
              <a:solidFill>
                <a:schemeClr val="tx2">
                  <a:lumMod val="75000"/>
                </a:schemeClr>
              </a:solidFill>
              <a:latin typeface="+mn-ea"/>
            </a:endParaRPr>
          </a:p>
        </p:txBody>
      </p:sp>
      <p:sp>
        <p:nvSpPr>
          <p:cNvPr id="61" name="文本框 60">
            <a:extLst>
              <a:ext uri="{FF2B5EF4-FFF2-40B4-BE49-F238E27FC236}">
                <a16:creationId xmlns:a16="http://schemas.microsoft.com/office/drawing/2014/main" id="{ECB97CB0-879A-4643-BF38-472D72FA33FE}"/>
              </a:ext>
            </a:extLst>
          </p:cNvPr>
          <p:cNvSpPr txBox="1"/>
          <p:nvPr/>
        </p:nvSpPr>
        <p:spPr>
          <a:xfrm>
            <a:off x="8717730" y="3526653"/>
            <a:ext cx="2153470" cy="523220"/>
          </a:xfrm>
          <a:prstGeom prst="rect">
            <a:avLst/>
          </a:prstGeom>
          <a:noFill/>
        </p:spPr>
        <p:txBody>
          <a:bodyPr wrap="square" rtlCol="0">
            <a:spAutoFit/>
          </a:bodyPr>
          <a:lstStyle/>
          <a:p>
            <a:pPr algn="ctr"/>
            <a:r>
              <a:rPr lang="zh-CN" altLang="en-US" sz="2800" b="1" spc="200" dirty="0">
                <a:solidFill>
                  <a:schemeClr val="accent1"/>
                </a:solidFill>
                <a:latin typeface="+mn-ea"/>
              </a:rPr>
              <a:t>全卷积网络</a:t>
            </a:r>
          </a:p>
        </p:txBody>
      </p:sp>
      <p:sp>
        <p:nvSpPr>
          <p:cNvPr id="62" name="矩形 61">
            <a:extLst>
              <a:ext uri="{FF2B5EF4-FFF2-40B4-BE49-F238E27FC236}">
                <a16:creationId xmlns:a16="http://schemas.microsoft.com/office/drawing/2014/main" id="{F5522C7B-3331-40B7-86C3-5576CCD2CAAE}"/>
              </a:ext>
            </a:extLst>
          </p:cNvPr>
          <p:cNvSpPr/>
          <p:nvPr/>
        </p:nvSpPr>
        <p:spPr>
          <a:xfrm>
            <a:off x="8279748" y="4015357"/>
            <a:ext cx="2845651" cy="2207592"/>
          </a:xfrm>
          <a:prstGeom prst="rect">
            <a:avLst/>
          </a:prstGeom>
        </p:spPr>
        <p:txBody>
          <a:bodyPr wrap="square">
            <a:spAutoFit/>
          </a:bodyPr>
          <a:lstStyle/>
          <a:p>
            <a:pPr algn="ctr">
              <a:lnSpc>
                <a:spcPct val="140000"/>
              </a:lnSpc>
            </a:pPr>
            <a:r>
              <a:rPr lang="zh-CN" altLang="en-US" sz="2000" dirty="0">
                <a:solidFill>
                  <a:schemeClr val="tx2">
                    <a:lumMod val="75000"/>
                  </a:schemeClr>
                </a:solidFill>
                <a:latin typeface="+mn-ea"/>
              </a:rPr>
              <a:t>单工作流网络</a:t>
            </a:r>
          </a:p>
          <a:p>
            <a:pPr algn="ctr">
              <a:lnSpc>
                <a:spcPct val="140000"/>
              </a:lnSpc>
            </a:pPr>
            <a:r>
              <a:rPr lang="zh-CN" altLang="en-US" sz="2000" dirty="0">
                <a:solidFill>
                  <a:schemeClr val="tx2">
                    <a:lumMod val="75000"/>
                  </a:schemeClr>
                </a:solidFill>
                <a:latin typeface="+mn-ea"/>
              </a:rPr>
              <a:t>多工作流网络</a:t>
            </a:r>
          </a:p>
          <a:p>
            <a:pPr algn="ctr">
              <a:lnSpc>
                <a:spcPct val="140000"/>
              </a:lnSpc>
            </a:pPr>
            <a:r>
              <a:rPr lang="zh-CN" altLang="en-US" sz="2000" dirty="0">
                <a:solidFill>
                  <a:schemeClr val="tx2">
                    <a:lumMod val="75000"/>
                  </a:schemeClr>
                </a:solidFill>
                <a:latin typeface="+mn-ea"/>
              </a:rPr>
              <a:t>多分支融合网络</a:t>
            </a:r>
          </a:p>
          <a:p>
            <a:pPr algn="ctr">
              <a:lnSpc>
                <a:spcPct val="140000"/>
              </a:lnSpc>
            </a:pPr>
            <a:r>
              <a:rPr lang="zh-CN" altLang="en-US" sz="2000" dirty="0">
                <a:solidFill>
                  <a:schemeClr val="tx2">
                    <a:lumMod val="75000"/>
                  </a:schemeClr>
                </a:solidFill>
                <a:latin typeface="+mn-ea"/>
              </a:rPr>
              <a:t>自底而上</a:t>
            </a:r>
            <a:r>
              <a:rPr lang="en-US" altLang="zh-CN" sz="2000" dirty="0">
                <a:solidFill>
                  <a:schemeClr val="tx2">
                    <a:lumMod val="75000"/>
                  </a:schemeClr>
                </a:solidFill>
                <a:latin typeface="+mn-ea"/>
              </a:rPr>
              <a:t>/</a:t>
            </a:r>
            <a:r>
              <a:rPr lang="zh-CN" altLang="en-US" sz="2000" dirty="0">
                <a:solidFill>
                  <a:schemeClr val="tx2">
                    <a:lumMod val="75000"/>
                  </a:schemeClr>
                </a:solidFill>
                <a:latin typeface="+mn-ea"/>
              </a:rPr>
              <a:t>自顶而下网络</a:t>
            </a:r>
          </a:p>
          <a:p>
            <a:pPr algn="ctr">
              <a:lnSpc>
                <a:spcPct val="140000"/>
              </a:lnSpc>
            </a:pPr>
            <a:r>
              <a:rPr lang="zh-CN" altLang="en-US" sz="2000" dirty="0">
                <a:solidFill>
                  <a:schemeClr val="tx2">
                    <a:lumMod val="75000"/>
                  </a:schemeClr>
                </a:solidFill>
                <a:latin typeface="+mn-ea"/>
              </a:rPr>
              <a:t>多任务网络</a:t>
            </a:r>
            <a:endParaRPr lang="en-US" altLang="zh-CN" sz="2000" dirty="0">
              <a:solidFill>
                <a:schemeClr val="tx2">
                  <a:lumMod val="75000"/>
                </a:schemeClr>
              </a:solidFill>
              <a:latin typeface="+mn-ea"/>
            </a:endParaRPr>
          </a:p>
        </p:txBody>
      </p:sp>
      <p:sp>
        <p:nvSpPr>
          <p:cNvPr id="63" name="文本框 62">
            <a:extLst>
              <a:ext uri="{FF2B5EF4-FFF2-40B4-BE49-F238E27FC236}">
                <a16:creationId xmlns:a16="http://schemas.microsoft.com/office/drawing/2014/main" id="{3EC1D105-F02A-443E-9F7C-E03B342EFE34}"/>
              </a:ext>
            </a:extLst>
          </p:cNvPr>
          <p:cNvSpPr txBox="1"/>
          <p:nvPr/>
        </p:nvSpPr>
        <p:spPr>
          <a:xfrm>
            <a:off x="5003985" y="3555221"/>
            <a:ext cx="2184030" cy="523220"/>
          </a:xfrm>
          <a:prstGeom prst="rect">
            <a:avLst/>
          </a:prstGeom>
          <a:noFill/>
        </p:spPr>
        <p:txBody>
          <a:bodyPr wrap="square" rtlCol="0">
            <a:spAutoFit/>
          </a:bodyPr>
          <a:lstStyle/>
          <a:p>
            <a:pPr algn="ctr"/>
            <a:r>
              <a:rPr lang="zh-CN" altLang="en-US" sz="2800" b="1" spc="200" dirty="0">
                <a:latin typeface="+mn-ea"/>
              </a:rPr>
              <a:t>多层感知机</a:t>
            </a:r>
          </a:p>
        </p:txBody>
      </p:sp>
      <p:cxnSp>
        <p:nvCxnSpPr>
          <p:cNvPr id="64" name="直接连接符 63">
            <a:extLst>
              <a:ext uri="{FF2B5EF4-FFF2-40B4-BE49-F238E27FC236}">
                <a16:creationId xmlns:a16="http://schemas.microsoft.com/office/drawing/2014/main" id="{13AB6AAC-4D2C-4010-8A38-246A4F48D755}"/>
              </a:ext>
            </a:extLst>
          </p:cNvPr>
          <p:cNvCxnSpPr>
            <a:cxnSpLocks/>
          </p:cNvCxnSpPr>
          <p:nvPr/>
        </p:nvCxnSpPr>
        <p:spPr>
          <a:xfrm>
            <a:off x="971976" y="6357056"/>
            <a:ext cx="2998839"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3CC4C9BC-66D9-4A85-85AC-BF997F339E06}"/>
              </a:ext>
            </a:extLst>
          </p:cNvPr>
          <p:cNvCxnSpPr>
            <a:cxnSpLocks/>
          </p:cNvCxnSpPr>
          <p:nvPr/>
        </p:nvCxnSpPr>
        <p:spPr>
          <a:xfrm>
            <a:off x="4587566" y="6357055"/>
            <a:ext cx="2998839"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F2745E49-AD6F-434E-9908-2EBC5B4F4DE6}"/>
              </a:ext>
            </a:extLst>
          </p:cNvPr>
          <p:cNvCxnSpPr>
            <a:cxnSpLocks/>
          </p:cNvCxnSpPr>
          <p:nvPr/>
        </p:nvCxnSpPr>
        <p:spPr>
          <a:xfrm>
            <a:off x="8203155" y="6364177"/>
            <a:ext cx="2998839" cy="0"/>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6459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2196433"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多层感知机</a:t>
            </a:r>
          </a:p>
        </p:txBody>
      </p:sp>
      <p:sp>
        <p:nvSpPr>
          <p:cNvPr id="2" name="矩形 1">
            <a:extLst>
              <a:ext uri="{FF2B5EF4-FFF2-40B4-BE49-F238E27FC236}">
                <a16:creationId xmlns:a16="http://schemas.microsoft.com/office/drawing/2014/main" id="{98E838D9-B3C3-4333-8915-8FC38B050E7D}"/>
              </a:ext>
            </a:extLst>
          </p:cNvPr>
          <p:cNvSpPr/>
          <p:nvPr/>
        </p:nvSpPr>
        <p:spPr>
          <a:xfrm>
            <a:off x="3948508" y="1957418"/>
            <a:ext cx="4151783" cy="369332"/>
          </a:xfrm>
          <a:prstGeom prst="rect">
            <a:avLst/>
          </a:prstGeom>
        </p:spPr>
        <p:txBody>
          <a:bodyPr wrap="square">
            <a:spAutoFit/>
          </a:bodyPr>
          <a:lstStyle/>
          <a:p>
            <a:r>
              <a:rPr lang="en-US" altLang="zh-CN" dirty="0"/>
              <a:t>R. Zhao, W. Ouyang, H. Li, and X. Wang</a:t>
            </a:r>
            <a:endParaRPr lang="en-US" altLang="zh-CN" sz="1600" dirty="0"/>
          </a:p>
        </p:txBody>
      </p:sp>
      <p:sp>
        <p:nvSpPr>
          <p:cNvPr id="5" name="矩形 4">
            <a:extLst>
              <a:ext uri="{FF2B5EF4-FFF2-40B4-BE49-F238E27FC236}">
                <a16:creationId xmlns:a16="http://schemas.microsoft.com/office/drawing/2014/main" id="{1A260923-0257-4C9C-B1B2-C9B39EA17CB2}"/>
              </a:ext>
            </a:extLst>
          </p:cNvPr>
          <p:cNvSpPr/>
          <p:nvPr/>
        </p:nvSpPr>
        <p:spPr>
          <a:xfrm>
            <a:off x="834165" y="1207142"/>
            <a:ext cx="10704827" cy="584775"/>
          </a:xfrm>
          <a:prstGeom prst="rect">
            <a:avLst/>
          </a:prstGeom>
          <a:noFill/>
        </p:spPr>
        <p:txBody>
          <a:bodyPr wrap="square" lIns="91440" tIns="45720" rIns="91440" bIns="45720">
            <a:spAutoFit/>
          </a:bodyPr>
          <a:lstStyle/>
          <a:p>
            <a:pPr algn="ctr"/>
            <a:r>
              <a:rPr lang="en-US" altLang="zh-CN" sz="3200" dirty="0">
                <a:ln w="0"/>
                <a:solidFill>
                  <a:srgbClr val="002060"/>
                </a:solidFill>
                <a:effectLst>
                  <a:outerShdw blurRad="38100" dist="25400" dir="5400000" algn="ctr" rotWithShape="0">
                    <a:srgbClr val="6E747A">
                      <a:alpha val="43000"/>
                    </a:srgbClr>
                  </a:outerShdw>
                </a:effectLst>
              </a:rPr>
              <a:t>Saliency detection by multi-context deep learning</a:t>
            </a:r>
            <a:endParaRPr lang="zh-CN" altLang="en-US" sz="3200" b="0" cap="none" spc="0" dirty="0">
              <a:ln w="0"/>
              <a:solidFill>
                <a:srgbClr val="002060"/>
              </a:solidFill>
              <a:effectLst>
                <a:outerShdw blurRad="38100" dist="25400" dir="5400000" algn="ctr" rotWithShape="0">
                  <a:srgbClr val="6E747A">
                    <a:alpha val="43000"/>
                  </a:srgbClr>
                </a:outerShdw>
              </a:effectLst>
            </a:endParaRPr>
          </a:p>
        </p:txBody>
      </p:sp>
      <p:sp>
        <p:nvSpPr>
          <p:cNvPr id="9" name="矩形 8">
            <a:extLst>
              <a:ext uri="{FF2B5EF4-FFF2-40B4-BE49-F238E27FC236}">
                <a16:creationId xmlns:a16="http://schemas.microsoft.com/office/drawing/2014/main" id="{F756F96C-EE44-4DE3-8224-BABE66C63729}"/>
              </a:ext>
            </a:extLst>
          </p:cNvPr>
          <p:cNvSpPr/>
          <p:nvPr/>
        </p:nvSpPr>
        <p:spPr>
          <a:xfrm>
            <a:off x="3948508" y="2492251"/>
            <a:ext cx="4151783" cy="369332"/>
          </a:xfrm>
          <a:prstGeom prst="rect">
            <a:avLst/>
          </a:prstGeom>
        </p:spPr>
        <p:txBody>
          <a:bodyPr wrap="square">
            <a:spAutoFit/>
          </a:bodyPr>
          <a:lstStyle/>
          <a:p>
            <a:pPr algn="ctr"/>
            <a:r>
              <a:rPr lang="en-US" altLang="zh-CN" dirty="0"/>
              <a:t>CVPR2015</a:t>
            </a:r>
            <a:endParaRPr lang="en-US" altLang="zh-CN" sz="1600" dirty="0"/>
          </a:p>
        </p:txBody>
      </p:sp>
      <p:sp>
        <p:nvSpPr>
          <p:cNvPr id="10" name="文本框 9">
            <a:extLst>
              <a:ext uri="{FF2B5EF4-FFF2-40B4-BE49-F238E27FC236}">
                <a16:creationId xmlns:a16="http://schemas.microsoft.com/office/drawing/2014/main" id="{D25F13F9-FCA4-4016-B0D3-FE5F8A2FE818}"/>
              </a:ext>
            </a:extLst>
          </p:cNvPr>
          <p:cNvSpPr txBox="1"/>
          <p:nvPr/>
        </p:nvSpPr>
        <p:spPr>
          <a:xfrm>
            <a:off x="671795" y="3347629"/>
            <a:ext cx="11265471" cy="2582566"/>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传统的基于低级显著性特征或先验知识的方法存在以下问题：</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计算显著性模型需要有效的特征表示来估计显著性，但有时手工制作的低级特征无法产生足够好的显著性图，尤其是显著性目标和背景对比度比较低时</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对比不仅表现在视觉线索的差异上，而且还涉及到高层次的认知和理解</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为了更好地检测语义显著的对象，高层次的语义特征变得非常重要。</a:t>
            </a:r>
            <a:endParaRPr lang="en-US" altLang="zh-CN" dirty="0">
              <a:latin typeface="微软雅黑" panose="020B0503020204020204" pitchFamily="34" charset="-122"/>
              <a:ea typeface="微软雅黑" panose="020B0503020204020204" pitchFamily="34" charset="-122"/>
            </a:endParaRPr>
          </a:p>
        </p:txBody>
      </p:sp>
      <p:sp>
        <p:nvSpPr>
          <p:cNvPr id="7" name="灯片编号占位符 6">
            <a:extLst>
              <a:ext uri="{FF2B5EF4-FFF2-40B4-BE49-F238E27FC236}">
                <a16:creationId xmlns:a16="http://schemas.microsoft.com/office/drawing/2014/main" id="{EACB4330-7D0B-4943-8FA9-47EBAC550062}"/>
              </a:ext>
            </a:extLst>
          </p:cNvPr>
          <p:cNvSpPr>
            <a:spLocks noGrp="1"/>
          </p:cNvSpPr>
          <p:nvPr>
            <p:ph type="sldNum" sz="quarter" idx="12"/>
          </p:nvPr>
        </p:nvSpPr>
        <p:spPr/>
        <p:txBody>
          <a:bodyPr/>
          <a:lstStyle/>
          <a:p>
            <a:fld id="{AFC0EA47-5C79-47C2-8325-B83899E65CFC}" type="slidenum">
              <a:rPr lang="zh-CN" altLang="en-US" smtClean="0"/>
              <a:t>13</a:t>
            </a:fld>
            <a:endParaRPr lang="zh-CN" altLang="en-US"/>
          </a:p>
        </p:txBody>
      </p:sp>
    </p:spTree>
    <p:extLst>
      <p:ext uri="{BB962C8B-B14F-4D97-AF65-F5344CB8AC3E}">
        <p14:creationId xmlns:p14="http://schemas.microsoft.com/office/powerpoint/2010/main" val="31146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2196433"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多层感知机</a:t>
            </a:r>
          </a:p>
        </p:txBody>
      </p:sp>
      <p:pic>
        <p:nvPicPr>
          <p:cNvPr id="8" name="图片 7">
            <a:extLst>
              <a:ext uri="{FF2B5EF4-FFF2-40B4-BE49-F238E27FC236}">
                <a16:creationId xmlns:a16="http://schemas.microsoft.com/office/drawing/2014/main" id="{1762D0D9-FFD6-45FC-B13B-11D99DC999A6}"/>
              </a:ext>
            </a:extLst>
          </p:cNvPr>
          <p:cNvPicPr>
            <a:picLocks noChangeAspect="1"/>
          </p:cNvPicPr>
          <p:nvPr/>
        </p:nvPicPr>
        <p:blipFill>
          <a:blip r:embed="rId3"/>
          <a:stretch>
            <a:fillRect/>
          </a:stretch>
        </p:blipFill>
        <p:spPr>
          <a:xfrm>
            <a:off x="1191492" y="1097785"/>
            <a:ext cx="9454608" cy="3765059"/>
          </a:xfrm>
          <a:prstGeom prst="rect">
            <a:avLst/>
          </a:prstGeom>
        </p:spPr>
      </p:pic>
      <p:sp>
        <p:nvSpPr>
          <p:cNvPr id="5" name="矩形 4">
            <a:extLst>
              <a:ext uri="{FF2B5EF4-FFF2-40B4-BE49-F238E27FC236}">
                <a16:creationId xmlns:a16="http://schemas.microsoft.com/office/drawing/2014/main" id="{5175DD38-56DB-44B4-A0EA-EB5F6BE1C10D}"/>
              </a:ext>
            </a:extLst>
          </p:cNvPr>
          <p:cNvSpPr/>
          <p:nvPr/>
        </p:nvSpPr>
        <p:spPr>
          <a:xfrm>
            <a:off x="577496" y="592262"/>
            <a:ext cx="1467068" cy="505523"/>
          </a:xfrm>
          <a:prstGeom prst="rect">
            <a:avLst/>
          </a:prstGeom>
        </p:spPr>
        <p:txBody>
          <a:bodyPr wrap="none">
            <a:spAutoFit/>
          </a:bodyPr>
          <a:lstStyle/>
          <a:p>
            <a:pPr>
              <a:lnSpc>
                <a:spcPct val="150000"/>
              </a:lnSpc>
            </a:pPr>
            <a:r>
              <a:rPr lang="zh-CN" altLang="en-US" sz="2000" b="1" kern="0" dirty="0">
                <a:solidFill>
                  <a:srgbClr val="071F65"/>
                </a:solidFill>
                <a:cs typeface="+mn-ea"/>
                <a:sym typeface="+mn-lt"/>
              </a:rPr>
              <a:t>网络框架：</a:t>
            </a:r>
            <a:endParaRPr lang="en-US" altLang="zh-CN"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9CAA5A6B-BAFE-49A5-8EEC-1E956CDBF60C}"/>
              </a:ext>
            </a:extLst>
          </p:cNvPr>
          <p:cNvSpPr txBox="1"/>
          <p:nvPr/>
        </p:nvSpPr>
        <p:spPr>
          <a:xfrm>
            <a:off x="577496" y="5181787"/>
            <a:ext cx="11265471" cy="12899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设计了一个包含多个上下文的深度模型来捕获对象显著性。全局上下文用于在全图像中建模显著性，而局部上下文用于在细节区域中进行有效预测。将全局上下文和局部上下文集成到多上下文深度学习框架中进行显著性检测，并对全局和局部上下文建模进行联合优化。</a:t>
            </a:r>
          </a:p>
        </p:txBody>
      </p:sp>
      <p:sp>
        <p:nvSpPr>
          <p:cNvPr id="3" name="灯片编号占位符 2">
            <a:extLst>
              <a:ext uri="{FF2B5EF4-FFF2-40B4-BE49-F238E27FC236}">
                <a16:creationId xmlns:a16="http://schemas.microsoft.com/office/drawing/2014/main" id="{8B6BC9A8-E58B-467B-9C75-16A7A03BF523}"/>
              </a:ext>
            </a:extLst>
          </p:cNvPr>
          <p:cNvSpPr>
            <a:spLocks noGrp="1"/>
          </p:cNvSpPr>
          <p:nvPr>
            <p:ph type="sldNum" sz="quarter" idx="12"/>
          </p:nvPr>
        </p:nvSpPr>
        <p:spPr/>
        <p:txBody>
          <a:bodyPr/>
          <a:lstStyle/>
          <a:p>
            <a:fld id="{AFC0EA47-5C79-47C2-8325-B83899E65CFC}" type="slidenum">
              <a:rPr lang="zh-CN" altLang="en-US" smtClean="0"/>
              <a:t>14</a:t>
            </a:fld>
            <a:endParaRPr lang="zh-CN" altLang="en-US"/>
          </a:p>
        </p:txBody>
      </p:sp>
    </p:spTree>
    <p:extLst>
      <p:ext uri="{BB962C8B-B14F-4D97-AF65-F5344CB8AC3E}">
        <p14:creationId xmlns:p14="http://schemas.microsoft.com/office/powerpoint/2010/main" val="318219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2196433"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多层感知机</a:t>
            </a:r>
          </a:p>
        </p:txBody>
      </p:sp>
      <p:sp>
        <p:nvSpPr>
          <p:cNvPr id="8" name="矩形 7">
            <a:extLst>
              <a:ext uri="{FF2B5EF4-FFF2-40B4-BE49-F238E27FC236}">
                <a16:creationId xmlns:a16="http://schemas.microsoft.com/office/drawing/2014/main" id="{5821EABE-CE55-4433-9FBF-770AB4FBAE0B}"/>
              </a:ext>
            </a:extLst>
          </p:cNvPr>
          <p:cNvSpPr/>
          <p:nvPr/>
        </p:nvSpPr>
        <p:spPr>
          <a:xfrm>
            <a:off x="1008668" y="959949"/>
            <a:ext cx="10435187" cy="1751570"/>
          </a:xfrm>
          <a:prstGeom prst="rect">
            <a:avLst/>
          </a:prstGeom>
          <a:ln>
            <a:noFill/>
          </a:ln>
        </p:spPr>
        <p:txBody>
          <a:bodyPr wrap="square">
            <a:spAutoFit/>
          </a:bodyPr>
          <a:lstStyle/>
          <a:p>
            <a:pPr>
              <a:lnSpc>
                <a:spcPct val="150000"/>
              </a:lnSpc>
              <a:defRPr/>
            </a:pPr>
            <a:r>
              <a:rPr lang="zh-CN" altLang="en-US" sz="2000" b="1" kern="0" dirty="0">
                <a:solidFill>
                  <a:srgbClr val="071F65"/>
                </a:solidFill>
                <a:cs typeface="+mn-ea"/>
              </a:rPr>
              <a:t>存在问题：</a:t>
            </a:r>
            <a:endParaRPr lang="en-US" altLang="zh-CN" sz="2000" b="1" kern="0" dirty="0">
              <a:solidFill>
                <a:srgbClr val="071F65"/>
              </a:solidFill>
              <a:cs typeface="+mn-ea"/>
            </a:endParaRPr>
          </a:p>
          <a:p>
            <a:pPr marL="285750" indent="-285750">
              <a:lnSpc>
                <a:spcPct val="150000"/>
              </a:lnSpc>
              <a:buFont typeface="Wingdings" panose="05000000000000000000" pitchFamily="2" charset="2"/>
              <a:buChar char="Ø"/>
              <a:defRPr/>
            </a:pPr>
            <a:r>
              <a:rPr lang="zh-CN" altLang="en-US" dirty="0">
                <a:latin typeface="微软雅黑" panose="020B0503020204020204" pitchFamily="34" charset="-122"/>
                <a:ea typeface="微软雅黑" panose="020B0503020204020204" pitchFamily="34" charset="-122"/>
              </a:rPr>
              <a:t>无法利用整体空间信息</a:t>
            </a:r>
          </a:p>
          <a:p>
            <a:pPr marL="285750" indent="-285750">
              <a:lnSpc>
                <a:spcPct val="150000"/>
              </a:lnSpc>
              <a:buFont typeface="Wingdings" panose="05000000000000000000" pitchFamily="2" charset="2"/>
              <a:buChar char="Ø"/>
              <a:defRPr/>
            </a:pPr>
            <a:r>
              <a:rPr lang="zh-CN" altLang="en-US" dirty="0">
                <a:latin typeface="微软雅黑" panose="020B0503020204020204" pitchFamily="34" charset="-122"/>
                <a:ea typeface="微软雅黑" panose="020B0503020204020204" pitchFamily="34" charset="-122"/>
              </a:rPr>
              <a:t>耗时（需要对每一个</a:t>
            </a:r>
            <a:r>
              <a:rPr lang="en-US" altLang="zh-CN" dirty="0">
                <a:latin typeface="微软雅黑" panose="020B0503020204020204" pitchFamily="34" charset="-122"/>
                <a:ea typeface="微软雅黑" panose="020B0503020204020204" pitchFamily="34" charset="-122"/>
              </a:rPr>
              <a:t>patch</a:t>
            </a:r>
            <a:r>
              <a:rPr lang="zh-CN" altLang="en-US" dirty="0">
                <a:latin typeface="微软雅黑" panose="020B0503020204020204" pitchFamily="34" charset="-122"/>
                <a:ea typeface="微软雅黑" panose="020B0503020204020204" pitchFamily="34" charset="-122"/>
              </a:rPr>
              <a:t>送入网络进行处理）</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defRPr/>
            </a:pPr>
            <a:r>
              <a:rPr lang="zh-CN" altLang="en-US" dirty="0">
                <a:latin typeface="微软雅黑" panose="020B0503020204020204" pitchFamily="34" charset="-122"/>
                <a:ea typeface="微软雅黑" panose="020B0503020204020204" pitchFamily="34" charset="-122"/>
              </a:rPr>
              <a:t>每一个</a:t>
            </a:r>
            <a:r>
              <a:rPr lang="en-US" altLang="zh-CN" dirty="0">
                <a:latin typeface="微软雅黑" panose="020B0503020204020204" pitchFamily="34" charset="-122"/>
                <a:ea typeface="微软雅黑" panose="020B0503020204020204" pitchFamily="34" charset="-122"/>
              </a:rPr>
              <a:t>patch</a:t>
            </a:r>
            <a:r>
              <a:rPr lang="zh-CN" altLang="en-US" dirty="0">
                <a:latin typeface="微软雅黑" panose="020B0503020204020204" pitchFamily="34" charset="-122"/>
                <a:ea typeface="微软雅黑" panose="020B0503020204020204" pitchFamily="34" charset="-122"/>
              </a:rPr>
              <a:t>的所有像素共享相同的</a:t>
            </a:r>
            <a:r>
              <a:rPr lang="en-US" altLang="zh-CN" dirty="0">
                <a:latin typeface="微软雅黑" panose="020B0503020204020204" pitchFamily="34" charset="-122"/>
                <a:ea typeface="微软雅黑" panose="020B0503020204020204" pitchFamily="34" charset="-122"/>
              </a:rPr>
              <a:t>saliency score</a:t>
            </a:r>
          </a:p>
        </p:txBody>
      </p:sp>
      <p:pic>
        <p:nvPicPr>
          <p:cNvPr id="5" name="图片 4">
            <a:extLst>
              <a:ext uri="{FF2B5EF4-FFF2-40B4-BE49-F238E27FC236}">
                <a16:creationId xmlns:a16="http://schemas.microsoft.com/office/drawing/2014/main" id="{0CBE97A6-C5AA-4303-AD0A-7FFD463D2CE7}"/>
              </a:ext>
            </a:extLst>
          </p:cNvPr>
          <p:cNvPicPr>
            <a:picLocks noChangeAspect="1"/>
          </p:cNvPicPr>
          <p:nvPr/>
        </p:nvPicPr>
        <p:blipFill>
          <a:blip r:embed="rId4"/>
          <a:stretch>
            <a:fillRect/>
          </a:stretch>
        </p:blipFill>
        <p:spPr>
          <a:xfrm>
            <a:off x="7569543" y="1563406"/>
            <a:ext cx="2982956" cy="3391150"/>
          </a:xfrm>
          <a:prstGeom prst="rect">
            <a:avLst/>
          </a:prstGeom>
        </p:spPr>
      </p:pic>
      <p:sp>
        <p:nvSpPr>
          <p:cNvPr id="3" name="灯片编号占位符 2">
            <a:extLst>
              <a:ext uri="{FF2B5EF4-FFF2-40B4-BE49-F238E27FC236}">
                <a16:creationId xmlns:a16="http://schemas.microsoft.com/office/drawing/2014/main" id="{8F9085DB-D3F2-451E-928D-DB4C275993D4}"/>
              </a:ext>
            </a:extLst>
          </p:cNvPr>
          <p:cNvSpPr>
            <a:spLocks noGrp="1"/>
          </p:cNvSpPr>
          <p:nvPr>
            <p:ph type="sldNum" sz="quarter" idx="12"/>
          </p:nvPr>
        </p:nvSpPr>
        <p:spPr/>
        <p:txBody>
          <a:bodyPr/>
          <a:lstStyle/>
          <a:p>
            <a:fld id="{AFC0EA47-5C79-47C2-8325-B83899E65CFC}" type="slidenum">
              <a:rPr lang="zh-CN" altLang="en-US" smtClean="0"/>
              <a:t>15</a:t>
            </a:fld>
            <a:endParaRPr lang="zh-CN" altLang="en-US"/>
          </a:p>
        </p:txBody>
      </p:sp>
    </p:spTree>
    <p:extLst>
      <p:ext uri="{BB962C8B-B14F-4D97-AF65-F5344CB8AC3E}">
        <p14:creationId xmlns:p14="http://schemas.microsoft.com/office/powerpoint/2010/main" val="3986909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2196433"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p>
        </p:txBody>
      </p:sp>
      <p:pic>
        <p:nvPicPr>
          <p:cNvPr id="2" name="图片 1">
            <a:extLst>
              <a:ext uri="{FF2B5EF4-FFF2-40B4-BE49-F238E27FC236}">
                <a16:creationId xmlns:a16="http://schemas.microsoft.com/office/drawing/2014/main" id="{261C6363-04BB-4152-85CA-D5C24D679164}"/>
              </a:ext>
            </a:extLst>
          </p:cNvPr>
          <p:cNvPicPr>
            <a:picLocks noChangeAspect="1"/>
          </p:cNvPicPr>
          <p:nvPr/>
        </p:nvPicPr>
        <p:blipFill>
          <a:blip r:embed="rId4"/>
          <a:stretch>
            <a:fillRect/>
          </a:stretch>
        </p:blipFill>
        <p:spPr>
          <a:xfrm>
            <a:off x="353296" y="3925722"/>
            <a:ext cx="11183332" cy="2388400"/>
          </a:xfrm>
          <a:prstGeom prst="rect">
            <a:avLst/>
          </a:prstGeom>
        </p:spPr>
      </p:pic>
      <p:sp>
        <p:nvSpPr>
          <p:cNvPr id="5" name="灯片编号占位符 4">
            <a:extLst>
              <a:ext uri="{FF2B5EF4-FFF2-40B4-BE49-F238E27FC236}">
                <a16:creationId xmlns:a16="http://schemas.microsoft.com/office/drawing/2014/main" id="{96283424-1AA6-4E70-ADAB-04A859BD7022}"/>
              </a:ext>
            </a:extLst>
          </p:cNvPr>
          <p:cNvSpPr>
            <a:spLocks noGrp="1"/>
          </p:cNvSpPr>
          <p:nvPr>
            <p:ph type="sldNum" sz="quarter" idx="12"/>
          </p:nvPr>
        </p:nvSpPr>
        <p:spPr/>
        <p:txBody>
          <a:bodyPr/>
          <a:lstStyle/>
          <a:p>
            <a:fld id="{AFC0EA47-5C79-47C2-8325-B83899E65CFC}" type="slidenum">
              <a:rPr lang="zh-CN" altLang="en-US" smtClean="0"/>
              <a:t>16</a:t>
            </a:fld>
            <a:endParaRPr lang="zh-CN" altLang="en-US"/>
          </a:p>
        </p:txBody>
      </p:sp>
      <p:sp>
        <p:nvSpPr>
          <p:cNvPr id="9" name="矩形 8">
            <a:extLst>
              <a:ext uri="{FF2B5EF4-FFF2-40B4-BE49-F238E27FC236}">
                <a16:creationId xmlns:a16="http://schemas.microsoft.com/office/drawing/2014/main" id="{3D8C73D7-8BB5-45E6-803B-7BCEB620C635}"/>
              </a:ext>
            </a:extLst>
          </p:cNvPr>
          <p:cNvSpPr/>
          <p:nvPr/>
        </p:nvSpPr>
        <p:spPr>
          <a:xfrm>
            <a:off x="4596580" y="677209"/>
            <a:ext cx="2998839" cy="3061948"/>
          </a:xfrm>
          <a:prstGeom prst="rect">
            <a:avLst/>
          </a:prstGeom>
          <a:solidFill>
            <a:schemeClr val="bg1"/>
          </a:solidFill>
          <a:ln>
            <a:noFill/>
          </a:ln>
          <a:effectLst>
            <a:outerShdw blurRad="317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10" name="直接连接符 9">
            <a:extLst>
              <a:ext uri="{FF2B5EF4-FFF2-40B4-BE49-F238E27FC236}">
                <a16:creationId xmlns:a16="http://schemas.microsoft.com/office/drawing/2014/main" id="{3F14E655-C698-4EB2-AA8E-AA4B3DC92623}"/>
              </a:ext>
            </a:extLst>
          </p:cNvPr>
          <p:cNvCxnSpPr>
            <a:cxnSpLocks/>
          </p:cNvCxnSpPr>
          <p:nvPr/>
        </p:nvCxnSpPr>
        <p:spPr>
          <a:xfrm>
            <a:off x="4596579" y="677197"/>
            <a:ext cx="2998839"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AC6C03F-42EC-432A-8850-D447B559F7FC}"/>
              </a:ext>
            </a:extLst>
          </p:cNvPr>
          <p:cNvSpPr txBox="1"/>
          <p:nvPr/>
        </p:nvSpPr>
        <p:spPr>
          <a:xfrm>
            <a:off x="5111154" y="908755"/>
            <a:ext cx="2153470" cy="523220"/>
          </a:xfrm>
          <a:prstGeom prst="rect">
            <a:avLst/>
          </a:prstGeom>
          <a:noFill/>
        </p:spPr>
        <p:txBody>
          <a:bodyPr wrap="square" rtlCol="0">
            <a:spAutoFit/>
          </a:bodyPr>
          <a:lstStyle/>
          <a:p>
            <a:pPr algn="ctr"/>
            <a:r>
              <a:rPr lang="zh-CN" altLang="en-US" sz="2800" b="1" spc="200" dirty="0">
                <a:solidFill>
                  <a:schemeClr val="accent1"/>
                </a:solidFill>
                <a:latin typeface="+mn-ea"/>
              </a:rPr>
              <a:t>全卷积网络</a:t>
            </a:r>
          </a:p>
        </p:txBody>
      </p:sp>
      <p:sp>
        <p:nvSpPr>
          <p:cNvPr id="12" name="矩形 11">
            <a:extLst>
              <a:ext uri="{FF2B5EF4-FFF2-40B4-BE49-F238E27FC236}">
                <a16:creationId xmlns:a16="http://schemas.microsoft.com/office/drawing/2014/main" id="{D989AA60-97AB-473B-8D5A-8FAC794A2F19}"/>
              </a:ext>
            </a:extLst>
          </p:cNvPr>
          <p:cNvSpPr/>
          <p:nvPr/>
        </p:nvSpPr>
        <p:spPr>
          <a:xfrm>
            <a:off x="4673172" y="1397459"/>
            <a:ext cx="2845651" cy="2207592"/>
          </a:xfrm>
          <a:prstGeom prst="rect">
            <a:avLst/>
          </a:prstGeom>
        </p:spPr>
        <p:txBody>
          <a:bodyPr wrap="square">
            <a:spAutoFit/>
          </a:bodyPr>
          <a:lstStyle/>
          <a:p>
            <a:pPr algn="ctr">
              <a:lnSpc>
                <a:spcPct val="140000"/>
              </a:lnSpc>
            </a:pPr>
            <a:r>
              <a:rPr lang="zh-CN" altLang="en-US" sz="2000" dirty="0">
                <a:solidFill>
                  <a:schemeClr val="tx2">
                    <a:lumMod val="75000"/>
                  </a:schemeClr>
                </a:solidFill>
                <a:latin typeface="+mn-ea"/>
              </a:rPr>
              <a:t>单工作流网络</a:t>
            </a:r>
          </a:p>
          <a:p>
            <a:pPr algn="ctr">
              <a:lnSpc>
                <a:spcPct val="140000"/>
              </a:lnSpc>
            </a:pPr>
            <a:r>
              <a:rPr lang="zh-CN" altLang="en-US" sz="2000" dirty="0">
                <a:solidFill>
                  <a:schemeClr val="tx2">
                    <a:lumMod val="75000"/>
                  </a:schemeClr>
                </a:solidFill>
                <a:latin typeface="+mn-ea"/>
              </a:rPr>
              <a:t>多工作流网络</a:t>
            </a:r>
          </a:p>
          <a:p>
            <a:pPr algn="ctr">
              <a:lnSpc>
                <a:spcPct val="140000"/>
              </a:lnSpc>
            </a:pPr>
            <a:r>
              <a:rPr lang="zh-CN" altLang="en-US" sz="2000" dirty="0">
                <a:solidFill>
                  <a:schemeClr val="tx2">
                    <a:lumMod val="75000"/>
                  </a:schemeClr>
                </a:solidFill>
                <a:latin typeface="+mn-ea"/>
              </a:rPr>
              <a:t>多分支融合网络</a:t>
            </a:r>
          </a:p>
          <a:p>
            <a:pPr algn="ctr">
              <a:lnSpc>
                <a:spcPct val="140000"/>
              </a:lnSpc>
            </a:pPr>
            <a:r>
              <a:rPr lang="zh-CN" altLang="en-US" sz="2000" dirty="0">
                <a:solidFill>
                  <a:schemeClr val="tx2">
                    <a:lumMod val="75000"/>
                  </a:schemeClr>
                </a:solidFill>
                <a:latin typeface="+mn-ea"/>
              </a:rPr>
              <a:t>自底而上</a:t>
            </a:r>
            <a:r>
              <a:rPr lang="en-US" altLang="zh-CN" sz="2000" dirty="0">
                <a:solidFill>
                  <a:schemeClr val="tx2">
                    <a:lumMod val="75000"/>
                  </a:schemeClr>
                </a:solidFill>
                <a:latin typeface="+mn-ea"/>
              </a:rPr>
              <a:t>/</a:t>
            </a:r>
            <a:r>
              <a:rPr lang="zh-CN" altLang="en-US" sz="2000" dirty="0">
                <a:solidFill>
                  <a:schemeClr val="tx2">
                    <a:lumMod val="75000"/>
                  </a:schemeClr>
                </a:solidFill>
                <a:latin typeface="+mn-ea"/>
              </a:rPr>
              <a:t>自顶而下网络</a:t>
            </a:r>
          </a:p>
          <a:p>
            <a:pPr algn="ctr">
              <a:lnSpc>
                <a:spcPct val="140000"/>
              </a:lnSpc>
            </a:pPr>
            <a:r>
              <a:rPr lang="zh-CN" altLang="en-US" sz="2000" dirty="0">
                <a:solidFill>
                  <a:schemeClr val="tx2">
                    <a:lumMod val="75000"/>
                  </a:schemeClr>
                </a:solidFill>
                <a:latin typeface="+mn-ea"/>
              </a:rPr>
              <a:t>多任务网络</a:t>
            </a:r>
            <a:endParaRPr lang="en-US" altLang="zh-CN" sz="2000" dirty="0">
              <a:solidFill>
                <a:schemeClr val="tx2">
                  <a:lumMod val="75000"/>
                </a:schemeClr>
              </a:solidFill>
              <a:latin typeface="+mn-ea"/>
            </a:endParaRPr>
          </a:p>
        </p:txBody>
      </p:sp>
      <p:cxnSp>
        <p:nvCxnSpPr>
          <p:cNvPr id="13" name="直接连接符 12">
            <a:extLst>
              <a:ext uri="{FF2B5EF4-FFF2-40B4-BE49-F238E27FC236}">
                <a16:creationId xmlns:a16="http://schemas.microsoft.com/office/drawing/2014/main" id="{589BC6A5-F031-4712-81DC-A4F1C0D8EB43}"/>
              </a:ext>
            </a:extLst>
          </p:cNvPr>
          <p:cNvCxnSpPr>
            <a:cxnSpLocks/>
          </p:cNvCxnSpPr>
          <p:nvPr/>
        </p:nvCxnSpPr>
        <p:spPr>
          <a:xfrm>
            <a:off x="4596579" y="3746279"/>
            <a:ext cx="2998839" cy="0"/>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5666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435086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单工作流网络</a:t>
            </a:r>
          </a:p>
        </p:txBody>
      </p:sp>
      <p:sp>
        <p:nvSpPr>
          <p:cNvPr id="2" name="矩形 1">
            <a:extLst>
              <a:ext uri="{FF2B5EF4-FFF2-40B4-BE49-F238E27FC236}">
                <a16:creationId xmlns:a16="http://schemas.microsoft.com/office/drawing/2014/main" id="{98E838D9-B3C3-4333-8915-8FC38B050E7D}"/>
              </a:ext>
            </a:extLst>
          </p:cNvPr>
          <p:cNvSpPr/>
          <p:nvPr/>
        </p:nvSpPr>
        <p:spPr>
          <a:xfrm>
            <a:off x="3481741" y="2021258"/>
            <a:ext cx="5731201" cy="369332"/>
          </a:xfrm>
          <a:prstGeom prst="rect">
            <a:avLst/>
          </a:prstGeom>
        </p:spPr>
        <p:txBody>
          <a:bodyPr wrap="square">
            <a:spAutoFit/>
          </a:bodyPr>
          <a:lstStyle/>
          <a:p>
            <a:r>
              <a:rPr lang="en-US" altLang="zh-CN" b="1" kern="0" dirty="0">
                <a:solidFill>
                  <a:srgbClr val="071F65"/>
                </a:solidFill>
                <a:latin typeface="微软雅黑" pitchFamily="34" charset="-122"/>
                <a:ea typeface="微软雅黑" pitchFamily="34" charset="-122"/>
              </a:rPr>
              <a:t>L. Wang, L. Wang, H. Lu, P. Zhang, and X. </a:t>
            </a:r>
            <a:r>
              <a:rPr lang="en-US" altLang="zh-CN" b="1" kern="0" dirty="0" err="1">
                <a:solidFill>
                  <a:srgbClr val="071F65"/>
                </a:solidFill>
                <a:latin typeface="微软雅黑" pitchFamily="34" charset="-122"/>
                <a:ea typeface="微软雅黑" pitchFamily="34" charset="-122"/>
              </a:rPr>
              <a:t>Ruan</a:t>
            </a:r>
            <a:endParaRPr lang="en-US" altLang="zh-CN" sz="1600" dirty="0"/>
          </a:p>
        </p:txBody>
      </p:sp>
      <p:sp>
        <p:nvSpPr>
          <p:cNvPr id="5" name="矩形 4">
            <a:extLst>
              <a:ext uri="{FF2B5EF4-FFF2-40B4-BE49-F238E27FC236}">
                <a16:creationId xmlns:a16="http://schemas.microsoft.com/office/drawing/2014/main" id="{1A260923-0257-4C9C-B1B2-C9B39EA17CB2}"/>
              </a:ext>
            </a:extLst>
          </p:cNvPr>
          <p:cNvSpPr/>
          <p:nvPr/>
        </p:nvSpPr>
        <p:spPr>
          <a:xfrm>
            <a:off x="1537855" y="904213"/>
            <a:ext cx="9314873" cy="1077218"/>
          </a:xfrm>
          <a:prstGeom prst="rect">
            <a:avLst/>
          </a:prstGeom>
          <a:noFill/>
        </p:spPr>
        <p:txBody>
          <a:bodyPr wrap="square" lIns="91440" tIns="45720" rIns="91440" bIns="45720">
            <a:spAutoFit/>
          </a:bodyPr>
          <a:lstStyle/>
          <a:p>
            <a:pPr algn="ctr"/>
            <a:r>
              <a:rPr lang="en-US" altLang="zh-CN" sz="3200" b="1" kern="0" dirty="0">
                <a:solidFill>
                  <a:srgbClr val="071F65"/>
                </a:solidFill>
                <a:latin typeface="微软雅黑" pitchFamily="34" charset="-122"/>
                <a:ea typeface="微软雅黑" pitchFamily="34" charset="-122"/>
              </a:rPr>
              <a:t>Saliency detection with recurrent fully convolutional networks</a:t>
            </a:r>
            <a:endParaRPr lang="zh-CN" altLang="en-US" sz="3200" b="0" cap="none" spc="0" dirty="0">
              <a:ln w="0"/>
              <a:solidFill>
                <a:srgbClr val="002060"/>
              </a:solidFill>
              <a:effectLst>
                <a:outerShdw blurRad="38100" dist="25400" dir="5400000" algn="ctr" rotWithShape="0">
                  <a:srgbClr val="6E747A">
                    <a:alpha val="43000"/>
                  </a:srgbClr>
                </a:outerShdw>
              </a:effectLst>
            </a:endParaRPr>
          </a:p>
        </p:txBody>
      </p:sp>
      <p:sp>
        <p:nvSpPr>
          <p:cNvPr id="13" name="文本框 12">
            <a:extLst>
              <a:ext uri="{FF2B5EF4-FFF2-40B4-BE49-F238E27FC236}">
                <a16:creationId xmlns:a16="http://schemas.microsoft.com/office/drawing/2014/main" id="{52E57115-B64E-4A2C-BE64-60264350647A}"/>
              </a:ext>
            </a:extLst>
          </p:cNvPr>
          <p:cNvSpPr txBox="1"/>
          <p:nvPr/>
        </p:nvSpPr>
        <p:spPr>
          <a:xfrm>
            <a:off x="834165" y="3226869"/>
            <a:ext cx="11127463" cy="1751570"/>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现有的基于</a:t>
            </a:r>
            <a:r>
              <a:rPr lang="en-US" altLang="zh-CN" dirty="0">
                <a:latin typeface="微软雅黑" panose="020B0503020204020204" pitchFamily="34" charset="-122"/>
                <a:ea typeface="微软雅黑" panose="020B0503020204020204" pitchFamily="34" charset="-122"/>
              </a:rPr>
              <a:t>FCN</a:t>
            </a:r>
            <a:r>
              <a:rPr lang="zh-CN" altLang="en-US" dirty="0">
                <a:latin typeface="微软雅黑" panose="020B0503020204020204" pitchFamily="34" charset="-122"/>
                <a:ea typeface="微软雅黑" panose="020B0503020204020204" pitchFamily="34" charset="-122"/>
              </a:rPr>
              <a:t>的网络存在以下问题：</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视觉显著性的先验知识（在以往工作中被证明有效），被大多数基于</a:t>
            </a:r>
            <a:r>
              <a:rPr lang="en-US" altLang="zh-CN" dirty="0">
                <a:latin typeface="微软雅黑" panose="020B0503020204020204" pitchFamily="34" charset="-122"/>
                <a:ea typeface="微软雅黑" panose="020B0503020204020204" pitchFamily="34" charset="-122"/>
              </a:rPr>
              <a:t>FCN</a:t>
            </a:r>
            <a:r>
              <a:rPr lang="zh-CN" altLang="en-US" dirty="0">
                <a:latin typeface="微软雅黑" panose="020B0503020204020204" pitchFamily="34" charset="-122"/>
                <a:ea typeface="微软雅黑" panose="020B0503020204020204" pitchFamily="34" charset="-122"/>
              </a:rPr>
              <a:t>网络的方法丢弃了</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FCN</a:t>
            </a:r>
            <a:r>
              <a:rPr lang="zh-CN" altLang="en-US" dirty="0">
                <a:latin typeface="微软雅黑" panose="020B0503020204020204" pitchFamily="34" charset="-122"/>
                <a:ea typeface="微软雅黑" panose="020B0503020204020204" pitchFamily="34" charset="-122"/>
              </a:rPr>
              <a:t>网络的方法在预测某点的显著性时，只考虑该点周围的有限范围像素的信息</a:t>
            </a:r>
            <a:endParaRPr lang="en-US" altLang="zh-CN"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F756F96C-EE44-4DE3-8224-BABE66C63729}"/>
              </a:ext>
            </a:extLst>
          </p:cNvPr>
          <p:cNvSpPr/>
          <p:nvPr/>
        </p:nvSpPr>
        <p:spPr>
          <a:xfrm>
            <a:off x="3948508" y="2492251"/>
            <a:ext cx="4151783" cy="369332"/>
          </a:xfrm>
          <a:prstGeom prst="rect">
            <a:avLst/>
          </a:prstGeom>
        </p:spPr>
        <p:txBody>
          <a:bodyPr wrap="square">
            <a:spAutoFit/>
          </a:bodyPr>
          <a:lstStyle/>
          <a:p>
            <a:pPr algn="ctr"/>
            <a:r>
              <a:rPr lang="en-US" altLang="zh-CN" dirty="0"/>
              <a:t>ECCV2016</a:t>
            </a:r>
            <a:endParaRPr lang="en-US" altLang="zh-CN" sz="1600" dirty="0"/>
          </a:p>
        </p:txBody>
      </p:sp>
      <p:sp>
        <p:nvSpPr>
          <p:cNvPr id="7" name="灯片编号占位符 6">
            <a:extLst>
              <a:ext uri="{FF2B5EF4-FFF2-40B4-BE49-F238E27FC236}">
                <a16:creationId xmlns:a16="http://schemas.microsoft.com/office/drawing/2014/main" id="{9F7BE29D-6AED-48D5-B40A-75B7B80D9BA3}"/>
              </a:ext>
            </a:extLst>
          </p:cNvPr>
          <p:cNvSpPr>
            <a:spLocks noGrp="1"/>
          </p:cNvSpPr>
          <p:nvPr>
            <p:ph type="sldNum" sz="quarter" idx="12"/>
          </p:nvPr>
        </p:nvSpPr>
        <p:spPr/>
        <p:txBody>
          <a:bodyPr/>
          <a:lstStyle/>
          <a:p>
            <a:fld id="{AFC0EA47-5C79-47C2-8325-B83899E65CFC}" type="slidenum">
              <a:rPr lang="zh-CN" altLang="en-US" smtClean="0"/>
              <a:t>17</a:t>
            </a:fld>
            <a:endParaRPr lang="zh-CN" altLang="en-US"/>
          </a:p>
        </p:txBody>
      </p:sp>
    </p:spTree>
    <p:extLst>
      <p:ext uri="{BB962C8B-B14F-4D97-AF65-F5344CB8AC3E}">
        <p14:creationId xmlns:p14="http://schemas.microsoft.com/office/powerpoint/2010/main" val="3936541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435086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单工作流网络</a:t>
            </a:r>
          </a:p>
        </p:txBody>
      </p:sp>
      <p:pic>
        <p:nvPicPr>
          <p:cNvPr id="3" name="图片 2">
            <a:extLst>
              <a:ext uri="{FF2B5EF4-FFF2-40B4-BE49-F238E27FC236}">
                <a16:creationId xmlns:a16="http://schemas.microsoft.com/office/drawing/2014/main" id="{9A105623-342E-42BD-A33F-3058FB832E0A}"/>
              </a:ext>
            </a:extLst>
          </p:cNvPr>
          <p:cNvPicPr>
            <a:picLocks noChangeAspect="1"/>
          </p:cNvPicPr>
          <p:nvPr/>
        </p:nvPicPr>
        <p:blipFill>
          <a:blip r:embed="rId4"/>
          <a:stretch>
            <a:fillRect/>
          </a:stretch>
        </p:blipFill>
        <p:spPr>
          <a:xfrm>
            <a:off x="2068202" y="1100931"/>
            <a:ext cx="8055595" cy="3839215"/>
          </a:xfrm>
          <a:prstGeom prst="rect">
            <a:avLst/>
          </a:prstGeom>
        </p:spPr>
      </p:pic>
      <p:sp>
        <p:nvSpPr>
          <p:cNvPr id="8" name="矩形 7">
            <a:extLst>
              <a:ext uri="{FF2B5EF4-FFF2-40B4-BE49-F238E27FC236}">
                <a16:creationId xmlns:a16="http://schemas.microsoft.com/office/drawing/2014/main" id="{E898818E-4D35-4331-A017-845A29060296}"/>
              </a:ext>
            </a:extLst>
          </p:cNvPr>
          <p:cNvSpPr/>
          <p:nvPr/>
        </p:nvSpPr>
        <p:spPr>
          <a:xfrm>
            <a:off x="577496" y="592262"/>
            <a:ext cx="1467068" cy="505523"/>
          </a:xfrm>
          <a:prstGeom prst="rect">
            <a:avLst/>
          </a:prstGeom>
        </p:spPr>
        <p:txBody>
          <a:bodyPr wrap="none">
            <a:spAutoFit/>
          </a:bodyPr>
          <a:lstStyle/>
          <a:p>
            <a:pPr>
              <a:lnSpc>
                <a:spcPct val="150000"/>
              </a:lnSpc>
            </a:pPr>
            <a:r>
              <a:rPr lang="zh-CN" altLang="en-US" sz="2000" b="1" kern="0" dirty="0">
                <a:solidFill>
                  <a:srgbClr val="071F65"/>
                </a:solidFill>
                <a:cs typeface="+mn-ea"/>
                <a:sym typeface="+mn-lt"/>
              </a:rPr>
              <a:t>网络框架：</a:t>
            </a:r>
            <a:endParaRPr lang="en-US" altLang="zh-CN" sz="20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7588B515-D2E3-4EA6-9B49-36A4CC42A054}"/>
              </a:ext>
            </a:extLst>
          </p:cNvPr>
          <p:cNvSpPr txBox="1"/>
          <p:nvPr/>
        </p:nvSpPr>
        <p:spPr>
          <a:xfrm>
            <a:off x="577496" y="5181787"/>
            <a:ext cx="11265471" cy="12899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在每一个时间步中，我们通过</a:t>
            </a:r>
            <a:r>
              <a:rPr lang="en-US" altLang="zh-CN" dirty="0" err="1">
                <a:latin typeface="微软雅黑" panose="020B0503020204020204" pitchFamily="34" charset="-122"/>
                <a:ea typeface="微软雅黑" panose="020B0503020204020204" pitchFamily="34" charset="-122"/>
              </a:rPr>
              <a:t>rfcn</a:t>
            </a:r>
            <a:r>
              <a:rPr lang="zh-CN" altLang="en-US" dirty="0">
                <a:latin typeface="微软雅黑" panose="020B0503020204020204" pitchFamily="34" charset="-122"/>
                <a:ea typeface="微软雅黑" panose="020B0503020204020204" pitchFamily="34" charset="-122"/>
              </a:rPr>
              <a:t>将输入的</a:t>
            </a:r>
            <a:r>
              <a:rPr lang="en-US" altLang="zh-CN" dirty="0" err="1">
                <a:latin typeface="微软雅黑" panose="020B0503020204020204" pitchFamily="34" charset="-122"/>
                <a:ea typeface="微软雅黑" panose="020B0503020204020204" pitchFamily="34" charset="-122"/>
              </a:rPr>
              <a:t>rgb</a:t>
            </a:r>
            <a:r>
              <a:rPr lang="zh-CN" altLang="en-US" dirty="0">
                <a:latin typeface="微软雅黑" panose="020B0503020204020204" pitchFamily="34" charset="-122"/>
                <a:ea typeface="微软雅黑" panose="020B0503020204020204" pitchFamily="34" charset="-122"/>
              </a:rPr>
              <a:t>图像和显著性先验图都向前推进，得到预测的显著性映射，进而作为下一个时间步的显著性先验图。第一时间步骤中的先验映射通过包含表示潜在显著区域的显著性先验来初始化。</a:t>
            </a:r>
          </a:p>
        </p:txBody>
      </p:sp>
      <p:sp>
        <p:nvSpPr>
          <p:cNvPr id="5" name="灯片编号占位符 4">
            <a:extLst>
              <a:ext uri="{FF2B5EF4-FFF2-40B4-BE49-F238E27FC236}">
                <a16:creationId xmlns:a16="http://schemas.microsoft.com/office/drawing/2014/main" id="{B8C997E5-4B3A-4453-8487-CD228B28ADD5}"/>
              </a:ext>
            </a:extLst>
          </p:cNvPr>
          <p:cNvSpPr>
            <a:spLocks noGrp="1"/>
          </p:cNvSpPr>
          <p:nvPr>
            <p:ph type="sldNum" sz="quarter" idx="12"/>
          </p:nvPr>
        </p:nvSpPr>
        <p:spPr/>
        <p:txBody>
          <a:bodyPr/>
          <a:lstStyle/>
          <a:p>
            <a:fld id="{AFC0EA47-5C79-47C2-8325-B83899E65CFC}" type="slidenum">
              <a:rPr lang="zh-CN" altLang="en-US" smtClean="0"/>
              <a:t>18</a:t>
            </a:fld>
            <a:endParaRPr lang="zh-CN" altLang="en-US"/>
          </a:p>
        </p:txBody>
      </p:sp>
    </p:spTree>
    <p:extLst>
      <p:ext uri="{BB962C8B-B14F-4D97-AF65-F5344CB8AC3E}">
        <p14:creationId xmlns:p14="http://schemas.microsoft.com/office/powerpoint/2010/main" val="577381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435086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单工作流网络</a:t>
            </a:r>
          </a:p>
        </p:txBody>
      </p:sp>
      <p:pic>
        <p:nvPicPr>
          <p:cNvPr id="2" name="图片 1">
            <a:extLst>
              <a:ext uri="{FF2B5EF4-FFF2-40B4-BE49-F238E27FC236}">
                <a16:creationId xmlns:a16="http://schemas.microsoft.com/office/drawing/2014/main" id="{663FDD9C-BC7B-4E1F-AD92-BE5965D8F8B4}"/>
              </a:ext>
            </a:extLst>
          </p:cNvPr>
          <p:cNvPicPr>
            <a:picLocks noChangeAspect="1"/>
          </p:cNvPicPr>
          <p:nvPr/>
        </p:nvPicPr>
        <p:blipFill rotWithShape="1">
          <a:blip r:embed="rId3"/>
          <a:srcRect l="4527"/>
          <a:stretch/>
        </p:blipFill>
        <p:spPr>
          <a:xfrm>
            <a:off x="756999" y="3861546"/>
            <a:ext cx="4328670" cy="661780"/>
          </a:xfrm>
          <a:prstGeom prst="rect">
            <a:avLst/>
          </a:prstGeom>
        </p:spPr>
      </p:pic>
      <p:pic>
        <p:nvPicPr>
          <p:cNvPr id="3" name="图片 2">
            <a:extLst>
              <a:ext uri="{FF2B5EF4-FFF2-40B4-BE49-F238E27FC236}">
                <a16:creationId xmlns:a16="http://schemas.microsoft.com/office/drawing/2014/main" id="{C4A4D153-6CA0-415C-BED6-06115B21542D}"/>
              </a:ext>
            </a:extLst>
          </p:cNvPr>
          <p:cNvPicPr>
            <a:picLocks noChangeAspect="1"/>
          </p:cNvPicPr>
          <p:nvPr/>
        </p:nvPicPr>
        <p:blipFill>
          <a:blip r:embed="rId4"/>
          <a:stretch>
            <a:fillRect/>
          </a:stretch>
        </p:blipFill>
        <p:spPr>
          <a:xfrm>
            <a:off x="665474" y="5324029"/>
            <a:ext cx="4732927" cy="601875"/>
          </a:xfrm>
          <a:prstGeom prst="rect">
            <a:avLst/>
          </a:prstGeom>
        </p:spPr>
      </p:pic>
      <p:sp>
        <p:nvSpPr>
          <p:cNvPr id="7" name="文本框 6">
            <a:extLst>
              <a:ext uri="{FF2B5EF4-FFF2-40B4-BE49-F238E27FC236}">
                <a16:creationId xmlns:a16="http://schemas.microsoft.com/office/drawing/2014/main" id="{55E6EE6F-2626-4212-9DC5-05C2068F8C34}"/>
              </a:ext>
            </a:extLst>
          </p:cNvPr>
          <p:cNvSpPr txBox="1"/>
          <p:nvPr/>
        </p:nvSpPr>
        <p:spPr>
          <a:xfrm>
            <a:off x="657774" y="701865"/>
            <a:ext cx="10507085" cy="1336071"/>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显著性先验图（改进一）：</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尽管启发式显著性优先有其局限性，但它们易于计算，并且在各种情况下表现出非常有效的效果。因此，利用显著性先验信息可以促进更快的训练和更准确的推断。</a:t>
            </a:r>
          </a:p>
        </p:txBody>
      </p:sp>
      <p:pic>
        <p:nvPicPr>
          <p:cNvPr id="9" name="图片 8">
            <a:extLst>
              <a:ext uri="{FF2B5EF4-FFF2-40B4-BE49-F238E27FC236}">
                <a16:creationId xmlns:a16="http://schemas.microsoft.com/office/drawing/2014/main" id="{C9916663-EB58-45DF-AD17-C593A5D11683}"/>
              </a:ext>
            </a:extLst>
          </p:cNvPr>
          <p:cNvPicPr>
            <a:picLocks noChangeAspect="1"/>
          </p:cNvPicPr>
          <p:nvPr/>
        </p:nvPicPr>
        <p:blipFill rotWithShape="1">
          <a:blip r:embed="rId5"/>
          <a:srcRect r="70322"/>
          <a:stretch/>
        </p:blipFill>
        <p:spPr>
          <a:xfrm>
            <a:off x="7667630" y="1653087"/>
            <a:ext cx="2954295" cy="4744151"/>
          </a:xfrm>
          <a:prstGeom prst="rect">
            <a:avLst/>
          </a:prstGeom>
        </p:spPr>
      </p:pic>
      <p:sp>
        <p:nvSpPr>
          <p:cNvPr id="10" name="文本框 9">
            <a:extLst>
              <a:ext uri="{FF2B5EF4-FFF2-40B4-BE49-F238E27FC236}">
                <a16:creationId xmlns:a16="http://schemas.microsoft.com/office/drawing/2014/main" id="{AC7FF9B8-2F5B-4B50-A687-649B50FF063A}"/>
              </a:ext>
            </a:extLst>
          </p:cNvPr>
          <p:cNvSpPr txBox="1"/>
          <p:nvPr/>
        </p:nvSpPr>
        <p:spPr>
          <a:xfrm>
            <a:off x="656007" y="2326374"/>
            <a:ext cx="10507085" cy="505523"/>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显著性先验图计算方式：</a:t>
            </a:r>
            <a:endParaRPr lang="en-US" altLang="zh-CN" sz="16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233EC65-E86E-4C0D-9E83-9AB6F40AD9F7}"/>
                  </a:ext>
                </a:extLst>
              </p:cNvPr>
              <p:cNvSpPr txBox="1"/>
              <p:nvPr/>
            </p:nvSpPr>
            <p:spPr>
              <a:xfrm>
                <a:off x="656007" y="2868138"/>
                <a:ext cx="3960279"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首先将输入图片分割成</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个超像素</a:t>
                </a:r>
                <a:r>
                  <a:rPr lang="en-US" altLang="zh-CN"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rPr>
                          <m:t>𝑠</m:t>
                        </m:r>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颜色对比先验图</a:t>
                </a:r>
                <a:r>
                  <a:rPr lang="en-US" altLang="zh-CN" dirty="0">
                    <a:latin typeface="微软雅黑" panose="020B0503020204020204" pitchFamily="34" charset="-122"/>
                    <a:ea typeface="微软雅黑" panose="020B0503020204020204" pitchFamily="34" charset="-122"/>
                  </a:rPr>
                  <a:t>G(</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m:rPr>
                            <m:sty m:val="p"/>
                          </m:rPr>
                          <a:rPr lang="en-US" altLang="zh-CN">
                            <a:latin typeface="Cambria Math" panose="02040503050406030204" pitchFamily="18" charset="0"/>
                            <a:ea typeface="微软雅黑" panose="020B0503020204020204" pitchFamily="34" charset="-122"/>
                          </a:rPr>
                          <m:t>s</m:t>
                        </m:r>
                      </m:e>
                      <m:sub>
                        <m:r>
                          <a:rPr lang="en-US" altLang="zh-CN">
                            <a:latin typeface="Cambria Math" panose="02040503050406030204" pitchFamily="18" charset="0"/>
                            <a:ea typeface="微软雅黑" panose="020B0503020204020204" pitchFamily="34" charset="-122"/>
                          </a:rPr>
                          <m:t>𝑖</m:t>
                        </m:r>
                      </m:sub>
                    </m:sSub>
                    <m:r>
                      <a:rPr lang="en-US" altLang="zh-CN" b="0" i="1">
                        <a:latin typeface="Cambria Math" panose="02040503050406030204" pitchFamily="18" charset="0"/>
                        <a:ea typeface="微软雅黑" panose="020B0503020204020204" pitchFamily="34" charset="-122"/>
                      </a:rPr>
                      <m:t>)</m:t>
                    </m:r>
                    <m:r>
                      <a:rPr lang="zh-CN" altLang="en-US">
                        <a:latin typeface="Cambria Math" panose="02040503050406030204" pitchFamily="18" charset="0"/>
                        <a:ea typeface="微软雅黑" panose="020B0503020204020204" pitchFamily="34" charset="-122"/>
                      </a:rPr>
                      <m:t>计算</m:t>
                    </m:r>
                  </m:oMath>
                </a14:m>
                <a:r>
                  <a:rPr lang="zh-CN" altLang="en-US" dirty="0">
                    <a:latin typeface="微软雅黑" panose="020B0503020204020204" pitchFamily="34" charset="-122"/>
                    <a:ea typeface="微软雅黑" panose="020B0503020204020204" pitchFamily="34" charset="-122"/>
                  </a:rPr>
                  <a:t>如下</a:t>
                </a:r>
              </a:p>
            </p:txBody>
          </p:sp>
        </mc:Choice>
        <mc:Fallback xmlns="">
          <p:sp>
            <p:nvSpPr>
              <p:cNvPr id="11" name="文本框 10">
                <a:extLst>
                  <a:ext uri="{FF2B5EF4-FFF2-40B4-BE49-F238E27FC236}">
                    <a16:creationId xmlns:a16="http://schemas.microsoft.com/office/drawing/2014/main" id="{5233EC65-E86E-4C0D-9E83-9AB6F40AD9F7}"/>
                  </a:ext>
                </a:extLst>
              </p:cNvPr>
              <p:cNvSpPr txBox="1">
                <a:spLocks noRot="1" noChangeAspect="1" noMove="1" noResize="1" noEditPoints="1" noAdjustHandles="1" noChangeArrowheads="1" noChangeShapeType="1" noTextEdit="1"/>
              </p:cNvSpPr>
              <p:nvPr/>
            </p:nvSpPr>
            <p:spPr>
              <a:xfrm>
                <a:off x="656007" y="2868138"/>
                <a:ext cx="3960279" cy="874407"/>
              </a:xfrm>
              <a:prstGeom prst="rect">
                <a:avLst/>
              </a:prstGeom>
              <a:blipFill>
                <a:blip r:embed="rId6"/>
                <a:stretch>
                  <a:fillRect l="-1387" r="-2773" b="-97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0BF4F39-6BF8-4A25-A752-45B930F6896D}"/>
                  </a:ext>
                </a:extLst>
              </p:cNvPr>
              <p:cNvSpPr txBox="1"/>
              <p:nvPr/>
            </p:nvSpPr>
            <p:spPr>
              <a:xfrm>
                <a:off x="656006" y="4449622"/>
                <a:ext cx="6468689" cy="91563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其中</a:t>
                </a:r>
                <a14:m>
                  <m:oMath xmlns:m="http://schemas.openxmlformats.org/officeDocument/2006/math">
                    <m:r>
                      <a:rPr lang="zh-CN" altLang="en-US">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zh-CN" altLang="en-US">
                            <a:latin typeface="Cambria Math" panose="02040503050406030204" pitchFamily="18" charset="0"/>
                            <a:ea typeface="微软雅黑" panose="020B0503020204020204" pitchFamily="34" charset="-122"/>
                          </a:rPr>
                          <m:t>𝜇</m:t>
                        </m:r>
                      </m:e>
                      <m:sub>
                        <m:sSub>
                          <m:sSubPr>
                            <m:ctrlPr>
                              <a:rPr lang="en-US" altLang="zh-CN" i="1">
                                <a:latin typeface="Cambria Math" panose="02040503050406030204" pitchFamily="18" charset="0"/>
                                <a:ea typeface="微软雅黑" panose="020B0503020204020204" pitchFamily="34" charset="-122"/>
                              </a:rPr>
                            </m:ctrlPr>
                          </m:sSubPr>
                          <m:e>
                            <m:r>
                              <a:rPr lang="en-US" altLang="zh-CN">
                                <a:latin typeface="Cambria Math" panose="02040503050406030204" pitchFamily="18" charset="0"/>
                                <a:ea typeface="微软雅黑" panose="020B0503020204020204" pitchFamily="34" charset="-122"/>
                              </a:rPr>
                              <m:t>𝑠</m:t>
                            </m:r>
                          </m:e>
                          <m:sub>
                            <m:r>
                              <a:rPr lang="en-US" altLang="zh-CN">
                                <a:latin typeface="Cambria Math" panose="02040503050406030204" pitchFamily="18" charset="0"/>
                                <a:ea typeface="微软雅黑" panose="020B0503020204020204" pitchFamily="34" charset="-122"/>
                              </a:rPr>
                              <m:t>𝑖</m:t>
                            </m:r>
                          </m:sub>
                        </m:sSub>
                      </m:sub>
                    </m:sSub>
                  </m:oMath>
                </a14:m>
                <a:r>
                  <a:rPr lang="zh-CN" altLang="en-US" dirty="0">
                    <a:latin typeface="微软雅黑" panose="020B0503020204020204" pitchFamily="34" charset="-122"/>
                    <a:ea typeface="微软雅黑" panose="020B0503020204020204" pitchFamily="34" charset="-122"/>
                  </a:rPr>
                  <a:t>和</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m:rPr>
                            <m:sty m:val="p"/>
                          </m:rPr>
                          <a:rPr lang="en-US" altLang="zh-CN">
                            <a:latin typeface="Cambria Math" panose="02040503050406030204" pitchFamily="18" charset="0"/>
                            <a:ea typeface="微软雅黑" panose="020B0503020204020204" pitchFamily="34" charset="-122"/>
                          </a:rPr>
                          <m:t>p</m:t>
                        </m:r>
                      </m:e>
                      <m:sub>
                        <m:sSub>
                          <m:sSubPr>
                            <m:ctrlPr>
                              <a:rPr lang="en-US" altLang="zh-CN" i="1">
                                <a:latin typeface="Cambria Math" panose="02040503050406030204" pitchFamily="18" charset="0"/>
                                <a:ea typeface="微软雅黑" panose="020B0503020204020204" pitchFamily="34" charset="-122"/>
                              </a:rPr>
                            </m:ctrlPr>
                          </m:sSubPr>
                          <m:e>
                            <m:r>
                              <a:rPr lang="en-US" altLang="zh-CN">
                                <a:latin typeface="Cambria Math" panose="02040503050406030204" pitchFamily="18" charset="0"/>
                                <a:ea typeface="微软雅黑" panose="020B0503020204020204" pitchFamily="34" charset="-122"/>
                              </a:rPr>
                              <m:t>𝑠</m:t>
                            </m:r>
                          </m:e>
                          <m:sub>
                            <m:r>
                              <a:rPr lang="en-US" altLang="zh-CN">
                                <a:latin typeface="Cambria Math" panose="02040503050406030204" pitchFamily="18" charset="0"/>
                                <a:ea typeface="微软雅黑" panose="020B0503020204020204" pitchFamily="34" charset="-122"/>
                              </a:rPr>
                              <m:t>𝑖</m:t>
                            </m:r>
                          </m:sub>
                        </m:sSub>
                      </m:sub>
                    </m:sSub>
                    <m:r>
                      <a:rPr lang="zh-CN" altLang="en-US" i="1">
                        <a:latin typeface="Cambria Math" panose="02040503050406030204" pitchFamily="18" charset="0"/>
                        <a:ea typeface="微软雅黑" panose="020B0503020204020204" pitchFamily="34" charset="-122"/>
                      </a:rPr>
                      <m:t>分别</m:t>
                    </m:r>
                    <m:r>
                      <a:rPr lang="zh-CN" altLang="en-US">
                        <a:latin typeface="Cambria Math" panose="02040503050406030204" pitchFamily="18" charset="0"/>
                        <a:ea typeface="微软雅黑" panose="020B0503020204020204" pitchFamily="34" charset="-122"/>
                      </a:rPr>
                      <m:t>代表</m:t>
                    </m:r>
                  </m:oMath>
                </a14:m>
                <a:r>
                  <a:rPr lang="zh-CN" altLang="en-US" dirty="0">
                    <a:latin typeface="微软雅黑" panose="020B0503020204020204" pitchFamily="34" charset="-122"/>
                    <a:ea typeface="微软雅黑" panose="020B0503020204020204" pitchFamily="34" charset="-122"/>
                  </a:rPr>
                  <a:t>超像素点</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a:latin typeface="Cambria Math" panose="02040503050406030204" pitchFamily="18" charset="0"/>
                            <a:ea typeface="微软雅黑" panose="020B0503020204020204" pitchFamily="34" charset="-122"/>
                          </a:rPr>
                          <m:t>𝑠</m:t>
                        </m:r>
                      </m:e>
                      <m:sub>
                        <m:r>
                          <a:rPr lang="en-US" altLang="zh-CN">
                            <a:latin typeface="Cambria Math" panose="02040503050406030204" pitchFamily="18" charset="0"/>
                            <a:ea typeface="微软雅黑" panose="020B0503020204020204" pitchFamily="34" charset="-122"/>
                          </a:rPr>
                          <m:t>𝑖</m:t>
                        </m:r>
                      </m:sub>
                    </m:sSub>
                  </m:oMath>
                </a14:m>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RGB</a:t>
                </a:r>
                <a:r>
                  <a:rPr lang="zh-CN" altLang="en-US" dirty="0">
                    <a:latin typeface="微软雅黑" panose="020B0503020204020204" pitchFamily="34" charset="-122"/>
                    <a:ea typeface="微软雅黑" panose="020B0503020204020204" pitchFamily="34" charset="-122"/>
                  </a:rPr>
                  <a:t>平均值和中心位置</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强度对比先验图</a:t>
                </a:r>
                <a:r>
                  <a:rPr lang="en-US" altLang="zh-CN" dirty="0">
                    <a:latin typeface="微软雅黑" panose="020B0503020204020204" pitchFamily="34" charset="-122"/>
                    <a:ea typeface="微软雅黑" panose="020B0503020204020204" pitchFamily="34" charset="-122"/>
                  </a:rPr>
                  <a:t>I(</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sub>
                    </m:sSub>
                    <m:r>
                      <a:rPr lang="en-US" altLang="zh-CN" b="0" i="0" smtClean="0">
                        <a:latin typeface="Cambria Math" panose="02040503050406030204" pitchFamily="18" charset="0"/>
                      </a:rPr>
                      <m:t>)</m:t>
                    </m:r>
                  </m:oMath>
                </a14:m>
                <a:r>
                  <a:rPr lang="zh-CN" altLang="en-US" dirty="0">
                    <a:latin typeface="微软雅黑" panose="020B0503020204020204" pitchFamily="34" charset="-122"/>
                    <a:ea typeface="微软雅黑" panose="020B0503020204020204" pitchFamily="34" charset="-122"/>
                  </a:rPr>
                  <a:t>和方向对比先验图</a:t>
                </a:r>
                <a:r>
                  <a:rPr lang="en-US" altLang="zh-CN" dirty="0">
                    <a:latin typeface="微软雅黑" panose="020B0503020204020204" pitchFamily="34" charset="-122"/>
                    <a:ea typeface="微软雅黑" panose="020B0503020204020204" pitchFamily="34" charset="-122"/>
                  </a:rPr>
                  <a:t>O(</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sub>
                    </m:sSub>
                    <m:r>
                      <a:rPr lang="en-US" altLang="zh-CN" b="0" i="0" smtClean="0">
                        <a:latin typeface="Cambria Math" panose="02040503050406030204" pitchFamily="18" charset="0"/>
                      </a:rPr>
                      <m:t>)</m:t>
                    </m:r>
                    <m:r>
                      <a:rPr lang="zh-CN" altLang="en-US">
                        <a:latin typeface="Cambria Math" panose="02040503050406030204" pitchFamily="18" charset="0"/>
                        <a:ea typeface="微软雅黑" panose="020B0503020204020204" pitchFamily="34" charset="-122"/>
                      </a:rPr>
                      <m:t>计算</m:t>
                    </m:r>
                    <m:r>
                      <a:rPr lang="zh-CN" altLang="en-US" i="1">
                        <a:latin typeface="Cambria Math" panose="02040503050406030204" pitchFamily="18" charset="0"/>
                        <a:ea typeface="微软雅黑" panose="020B0503020204020204" pitchFamily="34" charset="-122"/>
                      </a:rPr>
                      <m:t>类似</m:t>
                    </m:r>
                  </m:oMath>
                </a14:m>
                <a:r>
                  <a:rPr lang="zh-CN" altLang="en-US" dirty="0">
                    <a:latin typeface="微软雅黑" panose="020B0503020204020204" pitchFamily="34" charset="-122"/>
                    <a:ea typeface="微软雅黑" panose="020B0503020204020204" pitchFamily="34" charset="-122"/>
                  </a:rPr>
                  <a:t>如下</a:t>
                </a:r>
              </a:p>
            </p:txBody>
          </p:sp>
        </mc:Choice>
        <mc:Fallback xmlns="">
          <p:sp>
            <p:nvSpPr>
              <p:cNvPr id="12" name="文本框 11">
                <a:extLst>
                  <a:ext uri="{FF2B5EF4-FFF2-40B4-BE49-F238E27FC236}">
                    <a16:creationId xmlns:a16="http://schemas.microsoft.com/office/drawing/2014/main" id="{60BF4F39-6BF8-4A25-A752-45B930F6896D}"/>
                  </a:ext>
                </a:extLst>
              </p:cNvPr>
              <p:cNvSpPr txBox="1">
                <a:spLocks noRot="1" noChangeAspect="1" noMove="1" noResize="1" noEditPoints="1" noAdjustHandles="1" noChangeArrowheads="1" noChangeShapeType="1" noTextEdit="1"/>
              </p:cNvSpPr>
              <p:nvPr/>
            </p:nvSpPr>
            <p:spPr>
              <a:xfrm>
                <a:off x="656006" y="4449622"/>
                <a:ext cx="6468689" cy="915635"/>
              </a:xfrm>
              <a:prstGeom prst="rect">
                <a:avLst/>
              </a:prstGeom>
              <a:blipFill>
                <a:blip r:embed="rId7"/>
                <a:stretch>
                  <a:fillRect l="-848" b="-10667"/>
                </a:stretch>
              </a:blipFill>
            </p:spPr>
            <p:txBody>
              <a:bodyPr/>
              <a:lstStyle/>
              <a:p>
                <a:r>
                  <a:rPr lang="zh-CN" altLang="en-US">
                    <a:noFill/>
                  </a:rPr>
                  <a:t> </a:t>
                </a:r>
              </a:p>
            </p:txBody>
          </p:sp>
        </mc:Fallback>
      </mc:AlternateContent>
      <p:sp>
        <p:nvSpPr>
          <p:cNvPr id="8" name="灯片编号占位符 7">
            <a:extLst>
              <a:ext uri="{FF2B5EF4-FFF2-40B4-BE49-F238E27FC236}">
                <a16:creationId xmlns:a16="http://schemas.microsoft.com/office/drawing/2014/main" id="{40EA869D-0ABC-4B16-94C9-E4BF35196A87}"/>
              </a:ext>
            </a:extLst>
          </p:cNvPr>
          <p:cNvSpPr>
            <a:spLocks noGrp="1"/>
          </p:cNvSpPr>
          <p:nvPr>
            <p:ph type="sldNum" sz="quarter" idx="12"/>
          </p:nvPr>
        </p:nvSpPr>
        <p:spPr/>
        <p:txBody>
          <a:bodyPr/>
          <a:lstStyle/>
          <a:p>
            <a:fld id="{AFC0EA47-5C79-47C2-8325-B83899E65CFC}" type="slidenum">
              <a:rPr lang="zh-CN" altLang="en-US" smtClean="0"/>
              <a:t>19</a:t>
            </a:fld>
            <a:endParaRPr lang="zh-CN" altLang="en-US"/>
          </a:p>
        </p:txBody>
      </p:sp>
    </p:spTree>
    <p:extLst>
      <p:ext uri="{BB962C8B-B14F-4D97-AF65-F5344CB8AC3E}">
        <p14:creationId xmlns:p14="http://schemas.microsoft.com/office/powerpoint/2010/main" val="42293923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99982" y="313375"/>
            <a:ext cx="1528413" cy="1528413"/>
            <a:chOff x="1602769" y="143838"/>
            <a:chExt cx="1331936" cy="1331936"/>
          </a:xfrm>
        </p:grpSpPr>
        <p:sp>
          <p:nvSpPr>
            <p:cNvPr id="4" name="椭圆 3"/>
            <p:cNvSpPr/>
            <p:nvPr/>
          </p:nvSpPr>
          <p:spPr>
            <a:xfrm>
              <a:off x="1602769" y="143838"/>
              <a:ext cx="1331936" cy="1331936"/>
            </a:xfrm>
            <a:prstGeom prst="ellipse">
              <a:avLst/>
            </a:prstGeom>
            <a:ln w="165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zh-CN" altLang="en-US" sz="1867">
                <a:solidFill>
                  <a:prstClr val="white"/>
                </a:solidFill>
                <a:latin typeface="Arial"/>
                <a:ea typeface="微软雅黑"/>
              </a:endParaRPr>
            </a:p>
          </p:txBody>
        </p:sp>
        <p:sp>
          <p:nvSpPr>
            <p:cNvPr id="146" name="TextBox 145"/>
            <p:cNvSpPr txBox="1"/>
            <p:nvPr/>
          </p:nvSpPr>
          <p:spPr>
            <a:xfrm>
              <a:off x="1679041" y="396413"/>
              <a:ext cx="1189310" cy="563245"/>
            </a:xfrm>
            <a:prstGeom prst="rect">
              <a:avLst/>
            </a:prstGeom>
            <a:noFill/>
          </p:spPr>
          <p:txBody>
            <a:bodyPr wrap="square" rtlCol="0">
              <a:spAutoFit/>
            </a:bodyPr>
            <a:lstStyle/>
            <a:p>
              <a:pPr algn="ctr" defTabSz="457189"/>
              <a:r>
                <a:rPr lang="zh-CN" altLang="en-US" sz="3600" b="1" dirty="0">
                  <a:solidFill>
                    <a:prstClr val="white"/>
                  </a:solidFill>
                  <a:latin typeface="微软雅黑" pitchFamily="34" charset="-122"/>
                  <a:ea typeface="微软雅黑" pitchFamily="34" charset="-122"/>
                </a:rPr>
                <a:t>目录</a:t>
              </a:r>
            </a:p>
          </p:txBody>
        </p:sp>
        <p:sp>
          <p:nvSpPr>
            <p:cNvPr id="147" name="TextBox 146"/>
            <p:cNvSpPr txBox="1"/>
            <p:nvPr/>
          </p:nvSpPr>
          <p:spPr>
            <a:xfrm>
              <a:off x="1638153" y="937949"/>
              <a:ext cx="1263808" cy="277208"/>
            </a:xfrm>
            <a:prstGeom prst="rect">
              <a:avLst/>
            </a:prstGeom>
            <a:noFill/>
          </p:spPr>
          <p:txBody>
            <a:bodyPr wrap="square" rtlCol="0">
              <a:spAutoFit/>
            </a:bodyPr>
            <a:lstStyle/>
            <a:p>
              <a:pPr algn="ctr" defTabSz="457189"/>
              <a:r>
                <a:rPr lang="en-US" altLang="zh-CN" sz="1467" dirty="0">
                  <a:solidFill>
                    <a:prstClr val="white"/>
                  </a:solidFill>
                  <a:latin typeface="微软雅黑" pitchFamily="34" charset="-122"/>
                  <a:ea typeface="微软雅黑" pitchFamily="34" charset="-122"/>
                </a:rPr>
                <a:t>CONTENTS</a:t>
              </a:r>
              <a:endParaRPr lang="zh-CN" altLang="en-US" sz="1467" dirty="0">
                <a:solidFill>
                  <a:prstClr val="white"/>
                </a:solidFill>
                <a:latin typeface="微软雅黑" pitchFamily="34" charset="-122"/>
                <a:ea typeface="微软雅黑" pitchFamily="34" charset="-122"/>
              </a:endParaRPr>
            </a:p>
          </p:txBody>
        </p:sp>
      </p:grpSp>
      <p:grpSp>
        <p:nvGrpSpPr>
          <p:cNvPr id="48" name="组合 47"/>
          <p:cNvGrpSpPr/>
          <p:nvPr/>
        </p:nvGrpSpPr>
        <p:grpSpPr>
          <a:xfrm>
            <a:off x="2692781" y="491081"/>
            <a:ext cx="808508" cy="769409"/>
            <a:chOff x="3437020" y="1033173"/>
            <a:chExt cx="863676" cy="865577"/>
          </a:xfrm>
        </p:grpSpPr>
        <p:sp>
          <p:nvSpPr>
            <p:cNvPr id="49" name="椭圆 18"/>
            <p:cNvSpPr>
              <a:spLocks noChangeArrowheads="1"/>
            </p:cNvSpPr>
            <p:nvPr/>
          </p:nvSpPr>
          <p:spPr bwMode="auto">
            <a:xfrm>
              <a:off x="3437020" y="1033173"/>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50" name="图片 4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587275" y="1169757"/>
              <a:ext cx="552644" cy="566109"/>
            </a:xfrm>
            <a:prstGeom prst="rect">
              <a:avLst/>
            </a:prstGeom>
          </p:spPr>
        </p:pic>
      </p:grpSp>
      <p:grpSp>
        <p:nvGrpSpPr>
          <p:cNvPr id="40" name="组合 39"/>
          <p:cNvGrpSpPr/>
          <p:nvPr/>
        </p:nvGrpSpPr>
        <p:grpSpPr>
          <a:xfrm>
            <a:off x="2692781" y="1572636"/>
            <a:ext cx="808508" cy="769409"/>
            <a:chOff x="3437020" y="2074814"/>
            <a:chExt cx="863676" cy="865577"/>
          </a:xfrm>
        </p:grpSpPr>
        <p:sp>
          <p:nvSpPr>
            <p:cNvPr id="41" name="椭圆 19"/>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42" name="图片 4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26" name="矩形 68">
            <a:extLst>
              <a:ext uri="{FF2B5EF4-FFF2-40B4-BE49-F238E27FC236}">
                <a16:creationId xmlns:a16="http://schemas.microsoft.com/office/drawing/2014/main" id="{E3BC9052-D615-4B52-B6C6-00ABD6ADE81B}"/>
              </a:ext>
            </a:extLst>
          </p:cNvPr>
          <p:cNvSpPr>
            <a:spLocks noChangeArrowheads="1"/>
          </p:cNvSpPr>
          <p:nvPr/>
        </p:nvSpPr>
        <p:spPr bwMode="auto">
          <a:xfrm>
            <a:off x="3637914" y="396149"/>
            <a:ext cx="7963425" cy="719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200000"/>
              </a:lnSpc>
              <a:spcBef>
                <a:spcPct val="0"/>
              </a:spcBef>
              <a:buNone/>
            </a:pPr>
            <a:r>
              <a:rPr lang="zh-CN" altLang="en-US" sz="2400" b="1" dirty="0">
                <a:solidFill>
                  <a:srgbClr val="FF0000"/>
                </a:solidFill>
                <a:sym typeface="微软雅黑" pitchFamily="34" charset="-122"/>
              </a:rPr>
              <a:t>研究背景及意义</a:t>
            </a:r>
          </a:p>
        </p:txBody>
      </p:sp>
      <p:sp>
        <p:nvSpPr>
          <p:cNvPr id="27" name="矩形 68">
            <a:extLst>
              <a:ext uri="{FF2B5EF4-FFF2-40B4-BE49-F238E27FC236}">
                <a16:creationId xmlns:a16="http://schemas.microsoft.com/office/drawing/2014/main" id="{8946871F-CA38-4CF4-9D43-59375C5B6C59}"/>
              </a:ext>
            </a:extLst>
          </p:cNvPr>
          <p:cNvSpPr>
            <a:spLocks noChangeArrowheads="1"/>
          </p:cNvSpPr>
          <p:nvPr/>
        </p:nvSpPr>
        <p:spPr bwMode="auto">
          <a:xfrm>
            <a:off x="3637912" y="1622121"/>
            <a:ext cx="11471459"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相关工作与发展现状</a:t>
            </a:r>
          </a:p>
        </p:txBody>
      </p:sp>
      <p:grpSp>
        <p:nvGrpSpPr>
          <p:cNvPr id="30" name="组合 29">
            <a:extLst>
              <a:ext uri="{FF2B5EF4-FFF2-40B4-BE49-F238E27FC236}">
                <a16:creationId xmlns:a16="http://schemas.microsoft.com/office/drawing/2014/main" id="{248B2F68-D2D4-4C34-BD3F-59AA639B5191}"/>
              </a:ext>
            </a:extLst>
          </p:cNvPr>
          <p:cNvGrpSpPr/>
          <p:nvPr/>
        </p:nvGrpSpPr>
        <p:grpSpPr>
          <a:xfrm>
            <a:off x="2694457" y="2697521"/>
            <a:ext cx="808508" cy="769409"/>
            <a:chOff x="3437020" y="2074814"/>
            <a:chExt cx="863676" cy="865577"/>
          </a:xfrm>
        </p:grpSpPr>
        <p:sp>
          <p:nvSpPr>
            <p:cNvPr id="31" name="椭圆 19">
              <a:extLst>
                <a:ext uri="{FF2B5EF4-FFF2-40B4-BE49-F238E27FC236}">
                  <a16:creationId xmlns:a16="http://schemas.microsoft.com/office/drawing/2014/main" id="{B3121257-D96F-4B01-A4F3-A7C65ADC88FF}"/>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32" name="图片 31">
              <a:extLst>
                <a:ext uri="{FF2B5EF4-FFF2-40B4-BE49-F238E27FC236}">
                  <a16:creationId xmlns:a16="http://schemas.microsoft.com/office/drawing/2014/main" id="{364C6F6A-BD25-4000-87C8-7E1D11E2064B}"/>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33" name="矩形 68">
            <a:extLst>
              <a:ext uri="{FF2B5EF4-FFF2-40B4-BE49-F238E27FC236}">
                <a16:creationId xmlns:a16="http://schemas.microsoft.com/office/drawing/2014/main" id="{F07DD4C9-17D6-4CA4-BD67-F6512AAEDE09}"/>
              </a:ext>
            </a:extLst>
          </p:cNvPr>
          <p:cNvSpPr>
            <a:spLocks noChangeArrowheads="1"/>
          </p:cNvSpPr>
          <p:nvPr/>
        </p:nvSpPr>
        <p:spPr bwMode="auto">
          <a:xfrm>
            <a:off x="3652127" y="2758840"/>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拟采用的研究方法</a:t>
            </a:r>
          </a:p>
        </p:txBody>
      </p:sp>
      <p:grpSp>
        <p:nvGrpSpPr>
          <p:cNvPr id="22" name="组合 21">
            <a:extLst>
              <a:ext uri="{FF2B5EF4-FFF2-40B4-BE49-F238E27FC236}">
                <a16:creationId xmlns:a16="http://schemas.microsoft.com/office/drawing/2014/main" id="{1A391FE8-7708-44E3-A9FD-6E7C682F6C5D}"/>
              </a:ext>
            </a:extLst>
          </p:cNvPr>
          <p:cNvGrpSpPr/>
          <p:nvPr/>
        </p:nvGrpSpPr>
        <p:grpSpPr>
          <a:xfrm>
            <a:off x="2680242" y="3845808"/>
            <a:ext cx="808508" cy="769409"/>
            <a:chOff x="3437020" y="2074814"/>
            <a:chExt cx="863676" cy="865577"/>
          </a:xfrm>
        </p:grpSpPr>
        <p:sp>
          <p:nvSpPr>
            <p:cNvPr id="23" name="椭圆 19">
              <a:extLst>
                <a:ext uri="{FF2B5EF4-FFF2-40B4-BE49-F238E27FC236}">
                  <a16:creationId xmlns:a16="http://schemas.microsoft.com/office/drawing/2014/main" id="{4C896261-6681-4642-AEBE-B108864850DC}"/>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24" name="图片 23">
              <a:extLst>
                <a:ext uri="{FF2B5EF4-FFF2-40B4-BE49-F238E27FC236}">
                  <a16:creationId xmlns:a16="http://schemas.microsoft.com/office/drawing/2014/main" id="{4BDFF637-0301-4B5E-82D3-3BE8F944D5AB}"/>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25" name="矩形 68">
            <a:extLst>
              <a:ext uri="{FF2B5EF4-FFF2-40B4-BE49-F238E27FC236}">
                <a16:creationId xmlns:a16="http://schemas.microsoft.com/office/drawing/2014/main" id="{17C31D12-D8C4-4FCC-BD67-1C950BFFF56A}"/>
              </a:ext>
            </a:extLst>
          </p:cNvPr>
          <p:cNvSpPr>
            <a:spLocks noChangeArrowheads="1"/>
          </p:cNvSpPr>
          <p:nvPr/>
        </p:nvSpPr>
        <p:spPr bwMode="auto">
          <a:xfrm>
            <a:off x="3637912" y="3907127"/>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现有研究基础</a:t>
            </a:r>
          </a:p>
        </p:txBody>
      </p:sp>
      <p:grpSp>
        <p:nvGrpSpPr>
          <p:cNvPr id="29" name="组合 28">
            <a:extLst>
              <a:ext uri="{FF2B5EF4-FFF2-40B4-BE49-F238E27FC236}">
                <a16:creationId xmlns:a16="http://schemas.microsoft.com/office/drawing/2014/main" id="{7287B602-7A42-4091-A13E-8B102B318481}"/>
              </a:ext>
            </a:extLst>
          </p:cNvPr>
          <p:cNvGrpSpPr/>
          <p:nvPr/>
        </p:nvGrpSpPr>
        <p:grpSpPr>
          <a:xfrm>
            <a:off x="2692781" y="4922234"/>
            <a:ext cx="808508" cy="769409"/>
            <a:chOff x="3437020" y="2074814"/>
            <a:chExt cx="863676" cy="865577"/>
          </a:xfrm>
        </p:grpSpPr>
        <p:sp>
          <p:nvSpPr>
            <p:cNvPr id="34" name="椭圆 19">
              <a:extLst>
                <a:ext uri="{FF2B5EF4-FFF2-40B4-BE49-F238E27FC236}">
                  <a16:creationId xmlns:a16="http://schemas.microsoft.com/office/drawing/2014/main" id="{06519427-7EA1-4F5C-9399-CB564A095560}"/>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35" name="图片 34">
              <a:extLst>
                <a:ext uri="{FF2B5EF4-FFF2-40B4-BE49-F238E27FC236}">
                  <a16:creationId xmlns:a16="http://schemas.microsoft.com/office/drawing/2014/main" id="{372EE4F4-2238-4971-8592-F2D76789231D}"/>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36" name="矩形 68">
            <a:extLst>
              <a:ext uri="{FF2B5EF4-FFF2-40B4-BE49-F238E27FC236}">
                <a16:creationId xmlns:a16="http://schemas.microsoft.com/office/drawing/2014/main" id="{D4AA2A66-7CA7-47CB-91F5-4827ACE1DD27}"/>
              </a:ext>
            </a:extLst>
          </p:cNvPr>
          <p:cNvSpPr>
            <a:spLocks noChangeArrowheads="1"/>
          </p:cNvSpPr>
          <p:nvPr/>
        </p:nvSpPr>
        <p:spPr bwMode="auto">
          <a:xfrm>
            <a:off x="3650451" y="4983553"/>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研究工作计划与进度安排</a:t>
            </a:r>
            <a:endParaRPr lang="en-US" altLang="zh-CN" sz="2400" b="1" dirty="0">
              <a:solidFill>
                <a:schemeClr val="accent1"/>
              </a:solidFill>
              <a:sym typeface="微软雅黑" pitchFamily="34" charset="-122"/>
            </a:endParaRPr>
          </a:p>
        </p:txBody>
      </p:sp>
      <p:sp>
        <p:nvSpPr>
          <p:cNvPr id="3" name="灯片编号占位符 2">
            <a:extLst>
              <a:ext uri="{FF2B5EF4-FFF2-40B4-BE49-F238E27FC236}">
                <a16:creationId xmlns:a16="http://schemas.microsoft.com/office/drawing/2014/main" id="{36A0DB46-9428-436A-A0E2-A315A1590BD1}"/>
              </a:ext>
            </a:extLst>
          </p:cNvPr>
          <p:cNvSpPr>
            <a:spLocks noGrp="1"/>
          </p:cNvSpPr>
          <p:nvPr>
            <p:ph type="sldNum" sz="quarter" idx="12"/>
          </p:nvPr>
        </p:nvSpPr>
        <p:spPr/>
        <p:txBody>
          <a:bodyPr/>
          <a:lstStyle/>
          <a:p>
            <a:fld id="{AFC0EA47-5C79-47C2-8325-B83899E65CFC}" type="slidenum">
              <a:rPr lang="zh-CN" altLang="en-US" smtClean="0"/>
              <a:t>2</a:t>
            </a:fld>
            <a:endParaRPr lang="zh-CN" altLang="en-US"/>
          </a:p>
        </p:txBody>
      </p:sp>
    </p:spTree>
    <p:extLst>
      <p:ext uri="{BB962C8B-B14F-4D97-AF65-F5344CB8AC3E}">
        <p14:creationId xmlns:p14="http://schemas.microsoft.com/office/powerpoint/2010/main" val="30605348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435086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单工作流网络</a:t>
            </a:r>
          </a:p>
        </p:txBody>
      </p:sp>
      <p:pic>
        <p:nvPicPr>
          <p:cNvPr id="5" name="图片 4">
            <a:extLst>
              <a:ext uri="{FF2B5EF4-FFF2-40B4-BE49-F238E27FC236}">
                <a16:creationId xmlns:a16="http://schemas.microsoft.com/office/drawing/2014/main" id="{7DAA35EA-4C52-4BA4-A653-78EAC120268D}"/>
              </a:ext>
            </a:extLst>
          </p:cNvPr>
          <p:cNvPicPr>
            <a:picLocks noChangeAspect="1"/>
          </p:cNvPicPr>
          <p:nvPr/>
        </p:nvPicPr>
        <p:blipFill rotWithShape="1">
          <a:blip r:embed="rId3"/>
          <a:srcRect l="57645" r="20952"/>
          <a:stretch/>
        </p:blipFill>
        <p:spPr>
          <a:xfrm>
            <a:off x="2330645" y="2026836"/>
            <a:ext cx="1946080" cy="3143250"/>
          </a:xfrm>
          <a:prstGeom prst="rect">
            <a:avLst/>
          </a:prstGeom>
        </p:spPr>
      </p:pic>
      <p:pic>
        <p:nvPicPr>
          <p:cNvPr id="7" name="图片 6">
            <a:extLst>
              <a:ext uri="{FF2B5EF4-FFF2-40B4-BE49-F238E27FC236}">
                <a16:creationId xmlns:a16="http://schemas.microsoft.com/office/drawing/2014/main" id="{3BE81B76-E084-44F2-89B5-FA152C82FA34}"/>
              </a:ext>
            </a:extLst>
          </p:cNvPr>
          <p:cNvPicPr>
            <a:picLocks noChangeAspect="1"/>
          </p:cNvPicPr>
          <p:nvPr/>
        </p:nvPicPr>
        <p:blipFill rotWithShape="1">
          <a:blip r:embed="rId4"/>
          <a:srcRect t="28486" b="14566"/>
          <a:stretch/>
        </p:blipFill>
        <p:spPr>
          <a:xfrm>
            <a:off x="1865410" y="5241012"/>
            <a:ext cx="2876550" cy="428625"/>
          </a:xfrm>
          <a:prstGeom prst="rect">
            <a:avLst/>
          </a:prstGeom>
        </p:spPr>
      </p:pic>
      <p:pic>
        <p:nvPicPr>
          <p:cNvPr id="9" name="图片 8">
            <a:extLst>
              <a:ext uri="{FF2B5EF4-FFF2-40B4-BE49-F238E27FC236}">
                <a16:creationId xmlns:a16="http://schemas.microsoft.com/office/drawing/2014/main" id="{9CECCE89-CC53-46D7-96B7-9946212863E5}"/>
              </a:ext>
            </a:extLst>
          </p:cNvPr>
          <p:cNvPicPr>
            <a:picLocks noChangeAspect="1"/>
          </p:cNvPicPr>
          <p:nvPr/>
        </p:nvPicPr>
        <p:blipFill rotWithShape="1">
          <a:blip r:embed="rId5"/>
          <a:srcRect l="49492"/>
          <a:stretch/>
        </p:blipFill>
        <p:spPr>
          <a:xfrm>
            <a:off x="7419734" y="2030374"/>
            <a:ext cx="1946081" cy="3139712"/>
          </a:xfrm>
          <a:prstGeom prst="rect">
            <a:avLst/>
          </a:prstGeom>
        </p:spPr>
      </p:pic>
      <p:pic>
        <p:nvPicPr>
          <p:cNvPr id="10" name="图片 9">
            <a:extLst>
              <a:ext uri="{FF2B5EF4-FFF2-40B4-BE49-F238E27FC236}">
                <a16:creationId xmlns:a16="http://schemas.microsoft.com/office/drawing/2014/main" id="{9D910433-B377-43B5-9A09-C57F6BF47CBC}"/>
              </a:ext>
            </a:extLst>
          </p:cNvPr>
          <p:cNvPicPr>
            <a:picLocks noChangeAspect="1"/>
          </p:cNvPicPr>
          <p:nvPr/>
        </p:nvPicPr>
        <p:blipFill>
          <a:blip r:embed="rId6"/>
          <a:stretch>
            <a:fillRect/>
          </a:stretch>
        </p:blipFill>
        <p:spPr>
          <a:xfrm>
            <a:off x="6949927" y="5241012"/>
            <a:ext cx="2885693" cy="480949"/>
          </a:xfrm>
          <a:prstGeom prst="rect">
            <a:avLst/>
          </a:prstGeom>
        </p:spPr>
      </p:pic>
      <p:sp>
        <p:nvSpPr>
          <p:cNvPr id="11" name="文本框 10">
            <a:extLst>
              <a:ext uri="{FF2B5EF4-FFF2-40B4-BE49-F238E27FC236}">
                <a16:creationId xmlns:a16="http://schemas.microsoft.com/office/drawing/2014/main" id="{7E6BDA05-E162-444C-88AB-FAD00A7252E2}"/>
              </a:ext>
            </a:extLst>
          </p:cNvPr>
          <p:cNvSpPr txBox="1"/>
          <p:nvPr/>
        </p:nvSpPr>
        <p:spPr>
          <a:xfrm>
            <a:off x="657774" y="786933"/>
            <a:ext cx="10507085" cy="920573"/>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递归结构（改进二）：</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FCN</a:t>
            </a:r>
            <a:r>
              <a:rPr lang="zh-CN" altLang="en-US" dirty="0">
                <a:latin typeface="微软雅黑" panose="020B0503020204020204" pitchFamily="34" charset="-122"/>
                <a:ea typeface="微软雅黑" panose="020B0503020204020204" pitchFamily="34" charset="-122"/>
              </a:rPr>
              <a:t>的网络的前馈结构没有考虑反馈信息，使得预测误差无法修正</a:t>
            </a:r>
          </a:p>
        </p:txBody>
      </p:sp>
      <p:sp>
        <p:nvSpPr>
          <p:cNvPr id="3" name="灯片编号占位符 2">
            <a:extLst>
              <a:ext uri="{FF2B5EF4-FFF2-40B4-BE49-F238E27FC236}">
                <a16:creationId xmlns:a16="http://schemas.microsoft.com/office/drawing/2014/main" id="{29B7CAF2-39CE-4A0D-8634-BA27DBB75D3C}"/>
              </a:ext>
            </a:extLst>
          </p:cNvPr>
          <p:cNvSpPr>
            <a:spLocks noGrp="1"/>
          </p:cNvSpPr>
          <p:nvPr>
            <p:ph type="sldNum" sz="quarter" idx="12"/>
          </p:nvPr>
        </p:nvSpPr>
        <p:spPr/>
        <p:txBody>
          <a:bodyPr/>
          <a:lstStyle/>
          <a:p>
            <a:fld id="{AFC0EA47-5C79-47C2-8325-B83899E65CFC}" type="slidenum">
              <a:rPr lang="zh-CN" altLang="en-US" smtClean="0"/>
              <a:t>20</a:t>
            </a:fld>
            <a:endParaRPr lang="zh-CN" altLang="en-US"/>
          </a:p>
        </p:txBody>
      </p:sp>
    </p:spTree>
    <p:extLst>
      <p:ext uri="{BB962C8B-B14F-4D97-AF65-F5344CB8AC3E}">
        <p14:creationId xmlns:p14="http://schemas.microsoft.com/office/powerpoint/2010/main" val="689876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435086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单工作流网络</a:t>
            </a:r>
          </a:p>
        </p:txBody>
      </p:sp>
      <p:sp>
        <p:nvSpPr>
          <p:cNvPr id="9" name="矩形 8">
            <a:extLst>
              <a:ext uri="{FF2B5EF4-FFF2-40B4-BE49-F238E27FC236}">
                <a16:creationId xmlns:a16="http://schemas.microsoft.com/office/drawing/2014/main" id="{DA5489AD-F0B8-4740-B533-2954B953BCAD}"/>
              </a:ext>
            </a:extLst>
          </p:cNvPr>
          <p:cNvSpPr/>
          <p:nvPr/>
        </p:nvSpPr>
        <p:spPr>
          <a:xfrm>
            <a:off x="1077601" y="988539"/>
            <a:ext cx="9790423" cy="1705403"/>
          </a:xfrm>
          <a:prstGeom prst="rect">
            <a:avLst/>
          </a:prstGeom>
        </p:spPr>
        <p:txBody>
          <a:bodyPr wrap="square">
            <a:spAutoFit/>
          </a:bodyPr>
          <a:lstStyle/>
          <a:p>
            <a:pPr defTabSz="342900">
              <a:lnSpc>
                <a:spcPct val="150000"/>
              </a:lnSpc>
              <a:defRPr/>
            </a:pPr>
            <a:r>
              <a:rPr lang="zh-CN" altLang="en-US" b="1" kern="0" dirty="0">
                <a:solidFill>
                  <a:srgbClr val="071F65"/>
                </a:solidFill>
                <a:latin typeface="微软雅黑" pitchFamily="34" charset="-122"/>
                <a:ea typeface="微软雅黑" pitchFamily="34" charset="-122"/>
              </a:rPr>
              <a:t>与现有基于</a:t>
            </a:r>
            <a:r>
              <a:rPr lang="en-US" altLang="zh-CN" b="1" kern="0" dirty="0">
                <a:solidFill>
                  <a:srgbClr val="071F65"/>
                </a:solidFill>
                <a:latin typeface="微软雅黑" pitchFamily="34" charset="-122"/>
                <a:ea typeface="微软雅黑" pitchFamily="34" charset="-122"/>
              </a:rPr>
              <a:t>CNN</a:t>
            </a:r>
            <a:r>
              <a:rPr lang="zh-CN" altLang="en-US" b="1" kern="0" dirty="0">
                <a:solidFill>
                  <a:srgbClr val="071F65"/>
                </a:solidFill>
                <a:latin typeface="微软雅黑" pitchFamily="34" charset="-122"/>
                <a:ea typeface="微软雅黑" pitchFamily="34" charset="-122"/>
              </a:rPr>
              <a:t>的方法相比有两个优势：</a:t>
            </a:r>
            <a:endParaRPr lang="en-US" altLang="zh-CN" sz="1600" dirty="0">
              <a:solidFill>
                <a:prstClr val="black"/>
              </a:solidFill>
              <a:latin typeface="微软雅黑" panose="020B0503020204020204" pitchFamily="34" charset="-122"/>
              <a:ea typeface="微软雅黑" panose="020B0503020204020204" pitchFamily="34" charset="-122"/>
            </a:endParaRPr>
          </a:p>
          <a:p>
            <a:pPr indent="-285750">
              <a:lnSpc>
                <a:spcPct val="150000"/>
              </a:lnSpc>
              <a:buFont typeface="Wingdings" panose="05000000000000000000" pitchFamily="2" charset="2"/>
              <a:buChar char="Ø"/>
              <a:defRPr/>
            </a:pPr>
            <a:r>
              <a:rPr lang="zh-CN" altLang="en-US" dirty="0">
                <a:solidFill>
                  <a:prstClr val="black"/>
                </a:solidFill>
                <a:latin typeface="微软雅黑" panose="020B0503020204020204" pitchFamily="34" charset="-122"/>
                <a:ea typeface="微软雅黑" panose="020B0503020204020204" pitchFamily="34" charset="-122"/>
              </a:rPr>
              <a:t>利用显著性先验，使深度模型的训练更容易，预测更准确；</a:t>
            </a:r>
            <a:endParaRPr lang="en-US" altLang="zh-CN" dirty="0">
              <a:solidFill>
                <a:prstClr val="black"/>
              </a:solidFill>
              <a:latin typeface="微软雅黑" panose="020B0503020204020204" pitchFamily="34" charset="-122"/>
              <a:ea typeface="微软雅黑" panose="020B0503020204020204" pitchFamily="34" charset="-122"/>
            </a:endParaRPr>
          </a:p>
          <a:p>
            <a:pPr indent="-285750">
              <a:lnSpc>
                <a:spcPct val="150000"/>
              </a:lnSpc>
              <a:buFont typeface="Wingdings" panose="05000000000000000000" pitchFamily="2" charset="2"/>
              <a:buChar char="Ø"/>
              <a:defRPr/>
            </a:pPr>
            <a:r>
              <a:rPr lang="zh-CN" altLang="en-US" dirty="0">
                <a:solidFill>
                  <a:prstClr val="black"/>
                </a:solidFill>
                <a:latin typeface="微软雅黑" panose="020B0503020204020204" pitchFamily="34" charset="-122"/>
                <a:ea typeface="微软雅黑" panose="020B0503020204020204" pitchFamily="34" charset="-122"/>
              </a:rPr>
              <a:t>与前馈网络相比，我们的</a:t>
            </a:r>
            <a:r>
              <a:rPr lang="en-US" altLang="zh-CN" dirty="0">
                <a:solidFill>
                  <a:prstClr val="black"/>
                </a:solidFill>
                <a:latin typeface="微软雅黑" panose="020B0503020204020204" pitchFamily="34" charset="-122"/>
                <a:ea typeface="微软雅黑" panose="020B0503020204020204" pitchFamily="34" charset="-122"/>
              </a:rPr>
              <a:t>RFCN</a:t>
            </a:r>
            <a:r>
              <a:rPr lang="zh-CN" altLang="en-US" dirty="0">
                <a:solidFill>
                  <a:prstClr val="black"/>
                </a:solidFill>
                <a:latin typeface="微软雅黑" panose="020B0503020204020204" pitchFamily="34" charset="-122"/>
                <a:ea typeface="微软雅黑" panose="020B0503020204020204" pitchFamily="34" charset="-122"/>
              </a:rPr>
              <a:t>网络的输出被提供为反馈信号，使得</a:t>
            </a:r>
            <a:r>
              <a:rPr lang="en-US" altLang="zh-CN" dirty="0">
                <a:solidFill>
                  <a:prstClr val="black"/>
                </a:solidFill>
                <a:latin typeface="微软雅黑" panose="020B0503020204020204" pitchFamily="34" charset="-122"/>
                <a:ea typeface="微软雅黑" panose="020B0503020204020204" pitchFamily="34" charset="-122"/>
              </a:rPr>
              <a:t>RFCN</a:t>
            </a:r>
            <a:r>
              <a:rPr lang="zh-CN" altLang="en-US" dirty="0">
                <a:solidFill>
                  <a:prstClr val="black"/>
                </a:solidFill>
                <a:latin typeface="微软雅黑" panose="020B0503020204020204" pitchFamily="34" charset="-122"/>
                <a:ea typeface="微软雅黑" panose="020B0503020204020204" pitchFamily="34" charset="-122"/>
              </a:rPr>
              <a:t>能够通过纠正其先前的错误来重新确定显著性预测，直到在最后一个时间步骤中产生最终预测。</a:t>
            </a:r>
          </a:p>
        </p:txBody>
      </p:sp>
      <p:sp>
        <p:nvSpPr>
          <p:cNvPr id="3" name="灯片编号占位符 2">
            <a:extLst>
              <a:ext uri="{FF2B5EF4-FFF2-40B4-BE49-F238E27FC236}">
                <a16:creationId xmlns:a16="http://schemas.microsoft.com/office/drawing/2014/main" id="{F650EB49-40A3-477E-8F29-81B58752F97F}"/>
              </a:ext>
            </a:extLst>
          </p:cNvPr>
          <p:cNvSpPr>
            <a:spLocks noGrp="1"/>
          </p:cNvSpPr>
          <p:nvPr>
            <p:ph type="sldNum" sz="quarter" idx="12"/>
          </p:nvPr>
        </p:nvSpPr>
        <p:spPr/>
        <p:txBody>
          <a:bodyPr/>
          <a:lstStyle/>
          <a:p>
            <a:fld id="{AFC0EA47-5C79-47C2-8325-B83899E65CFC}" type="slidenum">
              <a:rPr lang="zh-CN" altLang="en-US" smtClean="0"/>
              <a:t>21</a:t>
            </a:fld>
            <a:endParaRPr lang="zh-CN" altLang="en-US"/>
          </a:p>
        </p:txBody>
      </p:sp>
    </p:spTree>
    <p:extLst>
      <p:ext uri="{BB962C8B-B14F-4D97-AF65-F5344CB8AC3E}">
        <p14:creationId xmlns:p14="http://schemas.microsoft.com/office/powerpoint/2010/main" val="809442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4350869"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多工作流网络</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2" name="矩形 1">
            <a:extLst>
              <a:ext uri="{FF2B5EF4-FFF2-40B4-BE49-F238E27FC236}">
                <a16:creationId xmlns:a16="http://schemas.microsoft.com/office/drawing/2014/main" id="{98E838D9-B3C3-4333-8915-8FC38B050E7D}"/>
              </a:ext>
            </a:extLst>
          </p:cNvPr>
          <p:cNvSpPr/>
          <p:nvPr/>
        </p:nvSpPr>
        <p:spPr>
          <a:xfrm>
            <a:off x="3806372" y="2073458"/>
            <a:ext cx="4881456" cy="369332"/>
          </a:xfrm>
          <a:prstGeom prst="rect">
            <a:avLst/>
          </a:prstGeom>
        </p:spPr>
        <p:txBody>
          <a:bodyPr wrap="square">
            <a:spAutoFit/>
          </a:bodyPr>
          <a:lstStyle/>
          <a:p>
            <a:pPr algn="ctr"/>
            <a:r>
              <a:rPr lang="en-US" altLang="zh-CN" dirty="0">
                <a:ln w="0"/>
                <a:solidFill>
                  <a:srgbClr val="002060"/>
                </a:solidFill>
                <a:effectLst>
                  <a:outerShdw blurRad="38100" dist="25400" dir="5400000" algn="ctr" rotWithShape="0">
                    <a:srgbClr val="6E747A">
                      <a:alpha val="43000"/>
                    </a:srgbClr>
                  </a:outerShdw>
                </a:effectLst>
              </a:rPr>
              <a:t>T. Wang, A. </a:t>
            </a:r>
            <a:r>
              <a:rPr lang="en-US" altLang="zh-CN" dirty="0" err="1">
                <a:ln w="0"/>
                <a:solidFill>
                  <a:srgbClr val="002060"/>
                </a:solidFill>
                <a:effectLst>
                  <a:outerShdw blurRad="38100" dist="25400" dir="5400000" algn="ctr" rotWithShape="0">
                    <a:srgbClr val="6E747A">
                      <a:alpha val="43000"/>
                    </a:srgbClr>
                  </a:outerShdw>
                </a:effectLst>
              </a:rPr>
              <a:t>Borji</a:t>
            </a:r>
            <a:r>
              <a:rPr lang="en-US" altLang="zh-CN" dirty="0">
                <a:ln w="0"/>
                <a:solidFill>
                  <a:srgbClr val="002060"/>
                </a:solidFill>
                <a:effectLst>
                  <a:outerShdw blurRad="38100" dist="25400" dir="5400000" algn="ctr" rotWithShape="0">
                    <a:srgbClr val="6E747A">
                      <a:alpha val="43000"/>
                    </a:srgbClr>
                  </a:outerShdw>
                </a:effectLst>
              </a:rPr>
              <a:t>, L. Zhang, P. Zhang, and H. Lu</a:t>
            </a:r>
            <a:endParaRPr lang="zh-CN" altLang="en-US" dirty="0">
              <a:ln w="0"/>
              <a:solidFill>
                <a:srgbClr val="002060"/>
              </a:solidFill>
              <a:effectLst>
                <a:outerShdw blurRad="38100" dist="25400" dir="5400000" algn="ctr" rotWithShape="0">
                  <a:srgbClr val="6E747A">
                    <a:alpha val="43000"/>
                  </a:srgbClr>
                </a:outerShdw>
              </a:effectLst>
            </a:endParaRPr>
          </a:p>
        </p:txBody>
      </p:sp>
      <p:sp>
        <p:nvSpPr>
          <p:cNvPr id="5" name="矩形 4">
            <a:extLst>
              <a:ext uri="{FF2B5EF4-FFF2-40B4-BE49-F238E27FC236}">
                <a16:creationId xmlns:a16="http://schemas.microsoft.com/office/drawing/2014/main" id="{1A260923-0257-4C9C-B1B2-C9B39EA17CB2}"/>
              </a:ext>
            </a:extLst>
          </p:cNvPr>
          <p:cNvSpPr/>
          <p:nvPr/>
        </p:nvSpPr>
        <p:spPr>
          <a:xfrm>
            <a:off x="2186419" y="946779"/>
            <a:ext cx="8121363" cy="1077218"/>
          </a:xfrm>
          <a:prstGeom prst="rect">
            <a:avLst/>
          </a:prstGeom>
          <a:noFill/>
        </p:spPr>
        <p:txBody>
          <a:bodyPr wrap="square" lIns="91440" tIns="45720" rIns="91440" bIns="45720">
            <a:spAutoFit/>
          </a:bodyPr>
          <a:lstStyle/>
          <a:p>
            <a:pPr algn="ctr"/>
            <a:r>
              <a:rPr lang="en-US" altLang="zh-CN" sz="3200" dirty="0">
                <a:ln w="0"/>
                <a:solidFill>
                  <a:srgbClr val="002060"/>
                </a:solidFill>
                <a:effectLst>
                  <a:outerShdw blurRad="38100" dist="25400" dir="5400000" algn="ctr" rotWithShape="0">
                    <a:srgbClr val="6E747A">
                      <a:alpha val="43000"/>
                    </a:srgbClr>
                  </a:outerShdw>
                </a:effectLst>
              </a:rPr>
              <a:t>A stagewise refinement model for detecting salient objects in images</a:t>
            </a:r>
            <a:endParaRPr lang="zh-CN" altLang="en-US" sz="3200" b="0" cap="none" spc="0" dirty="0">
              <a:ln w="0"/>
              <a:solidFill>
                <a:srgbClr val="002060"/>
              </a:solidFill>
              <a:effectLst>
                <a:outerShdw blurRad="38100" dist="25400" dir="5400000" algn="ctr" rotWithShape="0">
                  <a:srgbClr val="6E747A">
                    <a:alpha val="43000"/>
                  </a:srgbClr>
                </a:outerShdw>
              </a:effectLst>
            </a:endParaRPr>
          </a:p>
        </p:txBody>
      </p:sp>
      <p:sp>
        <p:nvSpPr>
          <p:cNvPr id="9" name="矩形 8">
            <a:extLst>
              <a:ext uri="{FF2B5EF4-FFF2-40B4-BE49-F238E27FC236}">
                <a16:creationId xmlns:a16="http://schemas.microsoft.com/office/drawing/2014/main" id="{F756F96C-EE44-4DE3-8224-BABE66C63729}"/>
              </a:ext>
            </a:extLst>
          </p:cNvPr>
          <p:cNvSpPr/>
          <p:nvPr/>
        </p:nvSpPr>
        <p:spPr>
          <a:xfrm>
            <a:off x="4171209" y="2492251"/>
            <a:ext cx="4151783" cy="369332"/>
          </a:xfrm>
          <a:prstGeom prst="rect">
            <a:avLst/>
          </a:prstGeom>
        </p:spPr>
        <p:txBody>
          <a:bodyPr wrap="square">
            <a:spAutoFit/>
          </a:bodyPr>
          <a:lstStyle/>
          <a:p>
            <a:pPr algn="ctr"/>
            <a:r>
              <a:rPr lang="en-US" altLang="zh-CN" dirty="0"/>
              <a:t>ICCV2017</a:t>
            </a:r>
            <a:endParaRPr lang="en-US" altLang="zh-CN" sz="1600" dirty="0"/>
          </a:p>
        </p:txBody>
      </p:sp>
      <p:sp>
        <p:nvSpPr>
          <p:cNvPr id="10" name="文本框 9">
            <a:extLst>
              <a:ext uri="{FF2B5EF4-FFF2-40B4-BE49-F238E27FC236}">
                <a16:creationId xmlns:a16="http://schemas.microsoft.com/office/drawing/2014/main" id="{DAF100FC-8A13-4A5A-8723-BD24C3D30BEF}"/>
              </a:ext>
            </a:extLst>
          </p:cNvPr>
          <p:cNvSpPr txBox="1"/>
          <p:nvPr/>
        </p:nvSpPr>
        <p:spPr>
          <a:xfrm>
            <a:off x="834166" y="3226869"/>
            <a:ext cx="10792976" cy="2582566"/>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近年来，基于深度学习的方法，特别是卷积神经网络（</a:t>
            </a:r>
            <a:r>
              <a:rPr lang="en-US" altLang="zh-CN" dirty="0" err="1">
                <a:latin typeface="微软雅黑" panose="020B0503020204020204" pitchFamily="34" charset="-122"/>
                <a:ea typeface="微软雅黑" panose="020B0503020204020204" pitchFamily="34" charset="-122"/>
              </a:rPr>
              <a:t>cnns</a:t>
            </a:r>
            <a:r>
              <a:rPr lang="zh-CN" altLang="en-US" dirty="0">
                <a:latin typeface="微软雅黑" panose="020B0503020204020204" pitchFamily="34" charset="-122"/>
                <a:ea typeface="微软雅黑" panose="020B0503020204020204" pitchFamily="34" charset="-122"/>
              </a:rPr>
              <a:t>）在许多识别任务中取得了显著的效果。然而，这些方法在处理像素级预测任务（如语义分割、场景分析和显著性检测）时存在明显的局限性。空间池化层和卷积层逐渐</a:t>
            </a:r>
            <a:r>
              <a:rPr lang="zh-CN" altLang="en-US" dirty="0">
                <a:solidFill>
                  <a:srgbClr val="FF0000"/>
                </a:solidFill>
                <a:latin typeface="微软雅黑" panose="020B0503020204020204" pitchFamily="34" charset="-122"/>
                <a:ea typeface="微软雅黑" panose="020B0503020204020204" pitchFamily="34" charset="-122"/>
              </a:rPr>
              <a:t>降低初始图像的尺寸</a:t>
            </a:r>
            <a:r>
              <a:rPr lang="zh-CN" altLang="en-US" dirty="0">
                <a:latin typeface="微软雅黑" panose="020B0503020204020204" pitchFamily="34" charset="-122"/>
                <a:ea typeface="微软雅黑" panose="020B0503020204020204" pitchFamily="34" charset="-122"/>
              </a:rPr>
              <a:t>，从而导致丢失许多精细的图像结构。这种通用的结构产生了低分辨率的特征映射，这些特征映射对像素级的变化具有不变性，因此对于提取对象级信息非常有用。这对于不需要空间信息的分类任务是有利的，但是对于像素级显著对象分割来说是一个挑战。</a:t>
            </a:r>
          </a:p>
        </p:txBody>
      </p:sp>
      <p:sp>
        <p:nvSpPr>
          <p:cNvPr id="7" name="灯片编号占位符 6">
            <a:extLst>
              <a:ext uri="{FF2B5EF4-FFF2-40B4-BE49-F238E27FC236}">
                <a16:creationId xmlns:a16="http://schemas.microsoft.com/office/drawing/2014/main" id="{B7FB4695-A89F-45BD-A124-5D24812B8921}"/>
              </a:ext>
            </a:extLst>
          </p:cNvPr>
          <p:cNvSpPr>
            <a:spLocks noGrp="1"/>
          </p:cNvSpPr>
          <p:nvPr>
            <p:ph type="sldNum" sz="quarter" idx="12"/>
          </p:nvPr>
        </p:nvSpPr>
        <p:spPr/>
        <p:txBody>
          <a:bodyPr/>
          <a:lstStyle/>
          <a:p>
            <a:fld id="{AFC0EA47-5C79-47C2-8325-B83899E65CFC}" type="slidenum">
              <a:rPr lang="zh-CN" altLang="en-US" smtClean="0"/>
              <a:t>22</a:t>
            </a:fld>
            <a:endParaRPr lang="zh-CN" altLang="en-US"/>
          </a:p>
        </p:txBody>
      </p:sp>
    </p:spTree>
    <p:extLst>
      <p:ext uri="{BB962C8B-B14F-4D97-AF65-F5344CB8AC3E}">
        <p14:creationId xmlns:p14="http://schemas.microsoft.com/office/powerpoint/2010/main" val="3269618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4350869"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多工作流网络</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2" name="图片 1">
            <a:extLst>
              <a:ext uri="{FF2B5EF4-FFF2-40B4-BE49-F238E27FC236}">
                <a16:creationId xmlns:a16="http://schemas.microsoft.com/office/drawing/2014/main" id="{8826AE16-31AA-48A4-A1C6-EE5230550709}"/>
              </a:ext>
            </a:extLst>
          </p:cNvPr>
          <p:cNvPicPr>
            <a:picLocks noChangeAspect="1"/>
          </p:cNvPicPr>
          <p:nvPr/>
        </p:nvPicPr>
        <p:blipFill>
          <a:blip r:embed="rId4"/>
          <a:stretch>
            <a:fillRect/>
          </a:stretch>
        </p:blipFill>
        <p:spPr>
          <a:xfrm>
            <a:off x="428556" y="1186685"/>
            <a:ext cx="11563350" cy="3295650"/>
          </a:xfrm>
          <a:prstGeom prst="rect">
            <a:avLst/>
          </a:prstGeom>
        </p:spPr>
      </p:pic>
      <p:sp>
        <p:nvSpPr>
          <p:cNvPr id="7" name="矩形 6">
            <a:extLst>
              <a:ext uri="{FF2B5EF4-FFF2-40B4-BE49-F238E27FC236}">
                <a16:creationId xmlns:a16="http://schemas.microsoft.com/office/drawing/2014/main" id="{033FAFF6-3E62-4AFD-A661-3E392470EF8C}"/>
              </a:ext>
            </a:extLst>
          </p:cNvPr>
          <p:cNvSpPr/>
          <p:nvPr/>
        </p:nvSpPr>
        <p:spPr>
          <a:xfrm>
            <a:off x="577496" y="592262"/>
            <a:ext cx="1467068" cy="505523"/>
          </a:xfrm>
          <a:prstGeom prst="rect">
            <a:avLst/>
          </a:prstGeom>
        </p:spPr>
        <p:txBody>
          <a:bodyPr wrap="none">
            <a:spAutoFit/>
          </a:bodyPr>
          <a:lstStyle/>
          <a:p>
            <a:pPr>
              <a:lnSpc>
                <a:spcPct val="150000"/>
              </a:lnSpc>
            </a:pPr>
            <a:r>
              <a:rPr lang="zh-CN" altLang="en-US" sz="2000" b="1" kern="0" dirty="0">
                <a:solidFill>
                  <a:srgbClr val="071F65"/>
                </a:solidFill>
                <a:cs typeface="+mn-ea"/>
                <a:sym typeface="+mn-lt"/>
              </a:rPr>
              <a:t>网络框架：</a:t>
            </a:r>
            <a:endParaRPr lang="en-US" altLang="zh-CN"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EED80D07-30C6-419D-96B7-6DDDA17CE659}"/>
              </a:ext>
            </a:extLst>
          </p:cNvPr>
          <p:cNvSpPr txBox="1"/>
          <p:nvPr/>
        </p:nvSpPr>
        <p:spPr>
          <a:xfrm>
            <a:off x="577496" y="4610864"/>
            <a:ext cx="10967871" cy="212090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在第一阶段，深度前馈网络生成一个粗糙的显著性图（图</a:t>
            </a: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），其中丢失了很多详细的结构。</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然后，利用增强网络逐级连续地重新精细化前面的显著性图（图</a:t>
            </a:r>
            <a:r>
              <a:rPr lang="en-US" altLang="zh-CN" dirty="0">
                <a:latin typeface="微软雅黑" panose="020B0503020204020204" pitchFamily="34" charset="-122"/>
                <a:ea typeface="微软雅黑" panose="020B0503020204020204" pitchFamily="34" charset="-122"/>
              </a:rPr>
              <a:t>.e</a:t>
            </a:r>
            <a:r>
              <a:rPr lang="zh-CN" altLang="en-US" dirty="0">
                <a:latin typeface="微软雅黑" panose="020B0503020204020204" pitchFamily="34" charset="-122"/>
                <a:ea typeface="微软雅黑" panose="020B0503020204020204" pitchFamily="34" charset="-122"/>
              </a:rPr>
              <a:t>），阶段性增强网络有效地将主网络层中的高级语义特征与增强网络中的低级特征的丰富空间信息相结合。</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主网络有助于定位显著性对象，而带有空间金字塔模块的增强网络有助于逐渐生成更精细的细节并嵌入全局上下文信息。</a:t>
            </a:r>
            <a:endParaRPr lang="en-US" altLang="zh-CN"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4E452390-8722-4429-A3F6-381E0DA313CB}"/>
              </a:ext>
            </a:extLst>
          </p:cNvPr>
          <p:cNvSpPr>
            <a:spLocks noGrp="1"/>
          </p:cNvSpPr>
          <p:nvPr>
            <p:ph type="sldNum" sz="quarter" idx="12"/>
          </p:nvPr>
        </p:nvSpPr>
        <p:spPr/>
        <p:txBody>
          <a:bodyPr/>
          <a:lstStyle/>
          <a:p>
            <a:fld id="{AFC0EA47-5C79-47C2-8325-B83899E65CFC}" type="slidenum">
              <a:rPr lang="zh-CN" altLang="en-US" smtClean="0"/>
              <a:t>23</a:t>
            </a:fld>
            <a:endParaRPr lang="zh-CN" altLang="en-US"/>
          </a:p>
        </p:txBody>
      </p:sp>
    </p:spTree>
    <p:extLst>
      <p:ext uri="{BB962C8B-B14F-4D97-AF65-F5344CB8AC3E}">
        <p14:creationId xmlns:p14="http://schemas.microsoft.com/office/powerpoint/2010/main" val="2253723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4350869"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多工作流网络</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2" name="图片 1">
            <a:extLst>
              <a:ext uri="{FF2B5EF4-FFF2-40B4-BE49-F238E27FC236}">
                <a16:creationId xmlns:a16="http://schemas.microsoft.com/office/drawing/2014/main" id="{8826AE16-31AA-48A4-A1C6-EE5230550709}"/>
              </a:ext>
            </a:extLst>
          </p:cNvPr>
          <p:cNvPicPr>
            <a:picLocks noChangeAspect="1"/>
          </p:cNvPicPr>
          <p:nvPr/>
        </p:nvPicPr>
        <p:blipFill rotWithShape="1">
          <a:blip r:embed="rId4"/>
          <a:srcRect r="55534"/>
          <a:stretch/>
        </p:blipFill>
        <p:spPr>
          <a:xfrm>
            <a:off x="3389712" y="1097785"/>
            <a:ext cx="5762833" cy="3693750"/>
          </a:xfrm>
          <a:prstGeom prst="rect">
            <a:avLst/>
          </a:prstGeom>
        </p:spPr>
      </p:pic>
      <p:sp>
        <p:nvSpPr>
          <p:cNvPr id="7" name="矩形 6">
            <a:extLst>
              <a:ext uri="{FF2B5EF4-FFF2-40B4-BE49-F238E27FC236}">
                <a16:creationId xmlns:a16="http://schemas.microsoft.com/office/drawing/2014/main" id="{033FAFF6-3E62-4AFD-A661-3E392470EF8C}"/>
              </a:ext>
            </a:extLst>
          </p:cNvPr>
          <p:cNvSpPr/>
          <p:nvPr/>
        </p:nvSpPr>
        <p:spPr>
          <a:xfrm>
            <a:off x="577496" y="592262"/>
            <a:ext cx="5506636" cy="505523"/>
          </a:xfrm>
          <a:prstGeom prst="rect">
            <a:avLst/>
          </a:prstGeom>
        </p:spPr>
        <p:txBody>
          <a:bodyPr wrap="none">
            <a:spAutoFit/>
          </a:bodyPr>
          <a:lstStyle/>
          <a:p>
            <a:pPr>
              <a:lnSpc>
                <a:spcPct val="150000"/>
              </a:lnSpc>
            </a:pPr>
            <a:r>
              <a:rPr lang="en-US" altLang="zh-CN" sz="2000" b="1" kern="0" dirty="0">
                <a:solidFill>
                  <a:srgbClr val="071F65"/>
                </a:solidFill>
                <a:cs typeface="+mn-ea"/>
                <a:sym typeface="+mn-lt"/>
              </a:rPr>
              <a:t>Feedforward Network for Coarse Prediction</a:t>
            </a:r>
            <a:r>
              <a:rPr lang="zh-CN" altLang="en-US" sz="2000" b="1" kern="0" dirty="0">
                <a:solidFill>
                  <a:srgbClr val="071F65"/>
                </a:solidFill>
                <a:cs typeface="+mn-ea"/>
                <a:sym typeface="+mn-lt"/>
              </a:rPr>
              <a:t>：</a:t>
            </a:r>
            <a:endParaRPr lang="en-US" altLang="zh-CN"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EED80D07-30C6-419D-96B7-6DDDA17CE659}"/>
              </a:ext>
            </a:extLst>
          </p:cNvPr>
          <p:cNvSpPr txBox="1"/>
          <p:nvPr/>
        </p:nvSpPr>
        <p:spPr>
          <a:xfrm>
            <a:off x="577496" y="4838887"/>
            <a:ext cx="11265471" cy="189551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选取</a:t>
            </a:r>
            <a:r>
              <a:rPr lang="en-US" altLang="zh-CN" sz="1600" dirty="0">
                <a:latin typeface="微软雅黑" panose="020B0503020204020204" pitchFamily="34" charset="-122"/>
                <a:ea typeface="微软雅黑" panose="020B0503020204020204" pitchFamily="34" charset="-122"/>
              </a:rPr>
              <a:t>Resnet50</a:t>
            </a:r>
            <a:r>
              <a:rPr lang="zh-CN" altLang="en-US" sz="1600" dirty="0">
                <a:latin typeface="微软雅黑" panose="020B0503020204020204" pitchFamily="34" charset="-122"/>
                <a:ea typeface="微软雅黑" panose="020B0503020204020204" pitchFamily="34" charset="-122"/>
              </a:rPr>
              <a:t>作为基准网络，</a:t>
            </a:r>
            <a:r>
              <a:rPr lang="en-US" altLang="zh-CN" sz="1600" dirty="0">
                <a:latin typeface="微软雅黑" panose="020B0503020204020204" pitchFamily="34" charset="-122"/>
                <a:ea typeface="微软雅黑" panose="020B0503020204020204" pitchFamily="34" charset="-122"/>
              </a:rPr>
              <a:t> Resnet50</a:t>
            </a:r>
            <a:r>
              <a:rPr lang="zh-CN" altLang="en-US" sz="1600" dirty="0">
                <a:latin typeface="微软雅黑" panose="020B0503020204020204" pitchFamily="34" charset="-122"/>
                <a:ea typeface="微软雅黑" panose="020B0503020204020204" pitchFamily="34" charset="-122"/>
              </a:rPr>
              <a:t>包含</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个卷积块（</a:t>
            </a:r>
            <a:r>
              <a:rPr lang="en-US" altLang="zh-CN" sz="1600" dirty="0">
                <a:latin typeface="微软雅黑" panose="020B0503020204020204" pitchFamily="34" charset="-122"/>
                <a:ea typeface="微软雅黑" panose="020B0503020204020204" pitchFamily="34" charset="-122"/>
              </a:rPr>
              <a:t>49</a:t>
            </a:r>
            <a:r>
              <a:rPr lang="zh-CN" altLang="en-US" sz="1600" dirty="0">
                <a:latin typeface="微软雅黑" panose="020B0503020204020204" pitchFamily="34" charset="-122"/>
                <a:ea typeface="微软雅黑" panose="020B0503020204020204" pitchFamily="34" charset="-122"/>
              </a:rPr>
              <a:t>个卷积层）、</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个平均池化层和</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个全连接层</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保留</a:t>
            </a:r>
            <a:r>
              <a:rPr lang="en-US" altLang="zh-CN" sz="1600" dirty="0">
                <a:latin typeface="微软雅黑" panose="020B0503020204020204" pitchFamily="34" charset="-122"/>
                <a:ea typeface="微软雅黑" panose="020B0503020204020204" pitchFamily="34" charset="-122"/>
              </a:rPr>
              <a:t>Resnet50</a:t>
            </a:r>
            <a:r>
              <a:rPr lang="zh-CN" altLang="en-US" sz="1600" dirty="0">
                <a:latin typeface="微软雅黑" panose="020B0503020204020204" pitchFamily="34" charset="-122"/>
                <a:ea typeface="微软雅黑" panose="020B0503020204020204" pitchFamily="34" charset="-122"/>
              </a:rPr>
              <a:t>的前</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个卷积块，后面再增加</a:t>
            </a:r>
            <a:r>
              <a:rPr lang="en-US" altLang="zh-CN" sz="1600" dirty="0">
                <a:latin typeface="微软雅黑" panose="020B0503020204020204" pitchFamily="34" charset="-122"/>
                <a:ea typeface="微软雅黑" panose="020B0503020204020204" pitchFamily="34" charset="-122"/>
              </a:rPr>
              <a:t>Conv6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3*3 256channels</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Conv7</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 3*3 2channels </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foreground mask</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background mask</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利用双线性插值，上采样生成和原图相同大小的像素级显著性预测图，计算损失。</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Feedforward Network </a:t>
            </a:r>
            <a:r>
              <a:rPr lang="zh-CN" altLang="en-US" sz="1600" dirty="0">
                <a:latin typeface="微软雅黑" panose="020B0503020204020204" pitchFamily="34" charset="-122"/>
                <a:ea typeface="微软雅黑" panose="020B0503020204020204" pitchFamily="34" charset="-122"/>
              </a:rPr>
              <a:t>生成的显著图（低分辨率 </a:t>
            </a:r>
            <a:r>
              <a:rPr lang="en-US" altLang="zh-CN" sz="1600" dirty="0">
                <a:latin typeface="微软雅黑" panose="020B0503020204020204" pitchFamily="34" charset="-122"/>
                <a:ea typeface="微软雅黑" panose="020B0503020204020204" pitchFamily="34" charset="-122"/>
              </a:rPr>
              <a:t>1/32</a:t>
            </a:r>
            <a:r>
              <a:rPr lang="zh-CN" altLang="en-US" sz="1600" dirty="0">
                <a:latin typeface="微软雅黑" panose="020B0503020204020204" pitchFamily="34" charset="-122"/>
                <a:ea typeface="微软雅黑" panose="020B0503020204020204" pitchFamily="34" charset="-122"/>
              </a:rPr>
              <a:t>）可以粗略的预测小鸟和鸟巢的位置</a:t>
            </a:r>
            <a:endParaRPr lang="en-US" altLang="zh-CN" sz="1600"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5D8B55AB-156F-4A16-9658-DC4AA8FCE474}"/>
              </a:ext>
            </a:extLst>
          </p:cNvPr>
          <p:cNvSpPr>
            <a:spLocks noGrp="1"/>
          </p:cNvSpPr>
          <p:nvPr>
            <p:ph type="sldNum" sz="quarter" idx="12"/>
          </p:nvPr>
        </p:nvSpPr>
        <p:spPr/>
        <p:txBody>
          <a:bodyPr/>
          <a:lstStyle/>
          <a:p>
            <a:fld id="{AFC0EA47-5C79-47C2-8325-B83899E65CFC}" type="slidenum">
              <a:rPr lang="zh-CN" altLang="en-US" smtClean="0"/>
              <a:t>24</a:t>
            </a:fld>
            <a:endParaRPr lang="zh-CN" altLang="en-US"/>
          </a:p>
        </p:txBody>
      </p:sp>
    </p:spTree>
    <p:extLst>
      <p:ext uri="{BB962C8B-B14F-4D97-AF65-F5344CB8AC3E}">
        <p14:creationId xmlns:p14="http://schemas.microsoft.com/office/powerpoint/2010/main" val="38285841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4692308"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多分支融合网络</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2" name="矩形 1">
            <a:extLst>
              <a:ext uri="{FF2B5EF4-FFF2-40B4-BE49-F238E27FC236}">
                <a16:creationId xmlns:a16="http://schemas.microsoft.com/office/drawing/2014/main" id="{98E838D9-B3C3-4333-8915-8FC38B050E7D}"/>
              </a:ext>
            </a:extLst>
          </p:cNvPr>
          <p:cNvSpPr/>
          <p:nvPr/>
        </p:nvSpPr>
        <p:spPr>
          <a:xfrm>
            <a:off x="3287341" y="2073458"/>
            <a:ext cx="5919519" cy="369332"/>
          </a:xfrm>
          <a:prstGeom prst="rect">
            <a:avLst/>
          </a:prstGeom>
        </p:spPr>
        <p:txBody>
          <a:bodyPr wrap="square">
            <a:spAutoFit/>
          </a:bodyPr>
          <a:lstStyle/>
          <a:p>
            <a:pPr algn="ctr"/>
            <a:r>
              <a:rPr lang="fr-FR" altLang="zh-CN" dirty="0">
                <a:ln w="0"/>
                <a:solidFill>
                  <a:srgbClr val="002060"/>
                </a:solidFill>
                <a:effectLst>
                  <a:outerShdw blurRad="38100" dist="25400" dir="5400000" algn="ctr" rotWithShape="0">
                    <a:srgbClr val="6E747A">
                      <a:alpha val="43000"/>
                    </a:srgbClr>
                  </a:outerShdw>
                </a:effectLst>
              </a:rPr>
              <a:t>Q. Hou, M.-M. Cheng, X. Hu, A. Borji, Z. Tu, and P. Torr</a:t>
            </a:r>
            <a:endParaRPr lang="zh-CN" altLang="en-US" dirty="0">
              <a:ln w="0"/>
              <a:solidFill>
                <a:srgbClr val="002060"/>
              </a:solidFill>
              <a:effectLst>
                <a:outerShdw blurRad="38100" dist="25400" dir="5400000" algn="ctr" rotWithShape="0">
                  <a:srgbClr val="6E747A">
                    <a:alpha val="43000"/>
                  </a:srgbClr>
                </a:outerShdw>
              </a:effectLst>
            </a:endParaRPr>
          </a:p>
        </p:txBody>
      </p:sp>
      <p:sp>
        <p:nvSpPr>
          <p:cNvPr id="5" name="矩形 4">
            <a:extLst>
              <a:ext uri="{FF2B5EF4-FFF2-40B4-BE49-F238E27FC236}">
                <a16:creationId xmlns:a16="http://schemas.microsoft.com/office/drawing/2014/main" id="{1A260923-0257-4C9C-B1B2-C9B39EA17CB2}"/>
              </a:ext>
            </a:extLst>
          </p:cNvPr>
          <p:cNvSpPr/>
          <p:nvPr/>
        </p:nvSpPr>
        <p:spPr>
          <a:xfrm>
            <a:off x="2186419" y="946779"/>
            <a:ext cx="8121363" cy="1077218"/>
          </a:xfrm>
          <a:prstGeom prst="rect">
            <a:avLst/>
          </a:prstGeom>
          <a:noFill/>
        </p:spPr>
        <p:txBody>
          <a:bodyPr wrap="square" lIns="91440" tIns="45720" rIns="91440" bIns="45720">
            <a:spAutoFit/>
          </a:bodyPr>
          <a:lstStyle/>
          <a:p>
            <a:pPr algn="ctr"/>
            <a:r>
              <a:rPr lang="en-US" altLang="zh-CN" sz="3200" dirty="0">
                <a:ln w="0"/>
                <a:solidFill>
                  <a:srgbClr val="002060"/>
                </a:solidFill>
                <a:effectLst>
                  <a:outerShdw blurRad="38100" dist="25400" dir="5400000" algn="ctr" rotWithShape="0">
                    <a:srgbClr val="6E747A">
                      <a:alpha val="43000"/>
                    </a:srgbClr>
                  </a:outerShdw>
                </a:effectLst>
              </a:rPr>
              <a:t>Deeply supervised salient object detection with short connections</a:t>
            </a:r>
            <a:endParaRPr lang="zh-CN" altLang="en-US" sz="3200" b="0" cap="none" spc="0" dirty="0">
              <a:ln w="0"/>
              <a:solidFill>
                <a:srgbClr val="002060"/>
              </a:solidFill>
              <a:effectLst>
                <a:outerShdw blurRad="38100" dist="25400" dir="5400000" algn="ctr" rotWithShape="0">
                  <a:srgbClr val="6E747A">
                    <a:alpha val="43000"/>
                  </a:srgbClr>
                </a:outerShdw>
              </a:effectLst>
            </a:endParaRPr>
          </a:p>
        </p:txBody>
      </p:sp>
      <p:sp>
        <p:nvSpPr>
          <p:cNvPr id="13" name="文本框 12">
            <a:extLst>
              <a:ext uri="{FF2B5EF4-FFF2-40B4-BE49-F238E27FC236}">
                <a16:creationId xmlns:a16="http://schemas.microsoft.com/office/drawing/2014/main" id="{52E57115-B64E-4A2C-BE64-60264350647A}"/>
              </a:ext>
            </a:extLst>
          </p:cNvPr>
          <p:cNvSpPr txBox="1"/>
          <p:nvPr/>
        </p:nvSpPr>
        <p:spPr>
          <a:xfrm>
            <a:off x="671082" y="3215484"/>
            <a:ext cx="10702053" cy="1751570"/>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现有的基于全卷积网络（</a:t>
            </a:r>
            <a:r>
              <a:rPr lang="en-US" altLang="zh-CN" dirty="0">
                <a:latin typeface="微软雅黑" panose="020B0503020204020204" pitchFamily="34" charset="-122"/>
                <a:ea typeface="微软雅黑" panose="020B0503020204020204" pitchFamily="34" charset="-122"/>
              </a:rPr>
              <a:t>FCN</a:t>
            </a:r>
            <a:r>
              <a:rPr lang="zh-CN" altLang="en-US" dirty="0">
                <a:latin typeface="微软雅黑" panose="020B0503020204020204" pitchFamily="34" charset="-122"/>
                <a:ea typeface="微软雅黑" panose="020B0503020204020204" pitchFamily="34" charset="-122"/>
              </a:rPr>
              <a:t>）的显著性检测模型没有明确地处理空间尺度问题。</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Holistically-Nested Edge Detector(HED)</a:t>
            </a:r>
            <a:r>
              <a:rPr lang="zh-CN" altLang="en-US" dirty="0">
                <a:latin typeface="微软雅黑" panose="020B0503020204020204" pitchFamily="34" charset="-122"/>
                <a:ea typeface="微软雅黑" panose="020B0503020204020204" pitchFamily="34" charset="-122"/>
              </a:rPr>
              <a:t>在边缘检测中提供了跳跃层结构（</a:t>
            </a:r>
            <a:r>
              <a:rPr lang="en-US" altLang="zh-CN" dirty="0">
                <a:latin typeface="微软雅黑" panose="020B0503020204020204" pitchFamily="34" charset="-122"/>
                <a:ea typeface="微软雅黑" panose="020B0503020204020204" pitchFamily="34" charset="-122"/>
              </a:rPr>
              <a:t>skip-layer</a:t>
            </a:r>
            <a:r>
              <a:rPr lang="zh-CN" altLang="en-US" dirty="0">
                <a:latin typeface="微软雅黑" panose="020B0503020204020204" pitchFamily="34" charset="-122"/>
                <a:ea typeface="微软雅黑" panose="020B0503020204020204" pitchFamily="34" charset="-122"/>
              </a:rPr>
              <a:t>）处理空间尺度问题，但</a:t>
            </a:r>
            <a:r>
              <a:rPr lang="en-US" altLang="zh-CN" dirty="0">
                <a:latin typeface="微软雅黑" panose="020B0503020204020204" pitchFamily="34" charset="-122"/>
                <a:ea typeface="微软雅黑" panose="020B0503020204020204" pitchFamily="34" charset="-122"/>
              </a:rPr>
              <a:t>HED</a:t>
            </a:r>
            <a:r>
              <a:rPr lang="zh-CN" altLang="en-US" dirty="0">
                <a:latin typeface="微软雅黑" panose="020B0503020204020204" pitchFamily="34" charset="-122"/>
                <a:ea typeface="微软雅黑" panose="020B0503020204020204" pitchFamily="34" charset="-122"/>
              </a:rPr>
              <a:t>在显著性检测上性能并不明显。</a:t>
            </a:r>
          </a:p>
        </p:txBody>
      </p:sp>
      <p:sp>
        <p:nvSpPr>
          <p:cNvPr id="9" name="矩形 8">
            <a:extLst>
              <a:ext uri="{FF2B5EF4-FFF2-40B4-BE49-F238E27FC236}">
                <a16:creationId xmlns:a16="http://schemas.microsoft.com/office/drawing/2014/main" id="{F756F96C-EE44-4DE3-8224-BABE66C63729}"/>
              </a:ext>
            </a:extLst>
          </p:cNvPr>
          <p:cNvSpPr/>
          <p:nvPr/>
        </p:nvSpPr>
        <p:spPr>
          <a:xfrm>
            <a:off x="4171209" y="2492251"/>
            <a:ext cx="4151783" cy="369332"/>
          </a:xfrm>
          <a:prstGeom prst="rect">
            <a:avLst/>
          </a:prstGeom>
        </p:spPr>
        <p:txBody>
          <a:bodyPr wrap="square">
            <a:spAutoFit/>
          </a:bodyPr>
          <a:lstStyle/>
          <a:p>
            <a:pPr algn="ctr"/>
            <a:r>
              <a:rPr lang="en-US" altLang="zh-CN" dirty="0"/>
              <a:t>CVPR2017</a:t>
            </a:r>
            <a:endParaRPr lang="en-US" altLang="zh-CN" sz="1600" dirty="0"/>
          </a:p>
        </p:txBody>
      </p:sp>
      <p:sp>
        <p:nvSpPr>
          <p:cNvPr id="7" name="灯片编号占位符 6">
            <a:extLst>
              <a:ext uri="{FF2B5EF4-FFF2-40B4-BE49-F238E27FC236}">
                <a16:creationId xmlns:a16="http://schemas.microsoft.com/office/drawing/2014/main" id="{8A4F09B8-7658-48FD-800E-19B8088948BA}"/>
              </a:ext>
            </a:extLst>
          </p:cNvPr>
          <p:cNvSpPr>
            <a:spLocks noGrp="1"/>
          </p:cNvSpPr>
          <p:nvPr>
            <p:ph type="sldNum" sz="quarter" idx="12"/>
          </p:nvPr>
        </p:nvSpPr>
        <p:spPr/>
        <p:txBody>
          <a:bodyPr/>
          <a:lstStyle/>
          <a:p>
            <a:fld id="{AFC0EA47-5C79-47C2-8325-B83899E65CFC}" type="slidenum">
              <a:rPr lang="zh-CN" altLang="en-US" smtClean="0"/>
              <a:t>25</a:t>
            </a:fld>
            <a:endParaRPr lang="zh-CN" altLang="en-US"/>
          </a:p>
        </p:txBody>
      </p:sp>
    </p:spTree>
    <p:extLst>
      <p:ext uri="{BB962C8B-B14F-4D97-AF65-F5344CB8AC3E}">
        <p14:creationId xmlns:p14="http://schemas.microsoft.com/office/powerpoint/2010/main" val="311892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4692308"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多分支融合网络</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8" name="矩形 7">
            <a:extLst>
              <a:ext uri="{FF2B5EF4-FFF2-40B4-BE49-F238E27FC236}">
                <a16:creationId xmlns:a16="http://schemas.microsoft.com/office/drawing/2014/main" id="{5821EABE-CE55-4433-9FBF-770AB4FBAE0B}"/>
              </a:ext>
            </a:extLst>
          </p:cNvPr>
          <p:cNvSpPr/>
          <p:nvPr/>
        </p:nvSpPr>
        <p:spPr>
          <a:xfrm>
            <a:off x="1236482" y="5664505"/>
            <a:ext cx="9719035" cy="874407"/>
          </a:xfrm>
          <a:prstGeom prst="rect">
            <a:avLst/>
          </a:prstGeom>
          <a:ln>
            <a:noFill/>
          </a:ln>
        </p:spPr>
        <p:txBody>
          <a:bodyPr wrap="square">
            <a:spAutoFit/>
          </a:bodyPr>
          <a:lstStyle/>
          <a:p>
            <a:pPr marL="285750" indent="-285750">
              <a:lnSpc>
                <a:spcPct val="150000"/>
              </a:lnSpc>
              <a:buFont typeface="Wingdings" panose="05000000000000000000" pitchFamily="2" charset="2"/>
              <a:buChar char="Ø"/>
              <a:defRPr/>
            </a:pPr>
            <a:r>
              <a:rPr lang="zh-CN" altLang="en-US" dirty="0">
                <a:solidFill>
                  <a:prstClr val="black"/>
                </a:solidFill>
                <a:latin typeface="微软雅黑" panose="020B0503020204020204" pitchFamily="34" charset="-122"/>
                <a:ea typeface="微软雅黑" panose="020B0503020204020204" pitchFamily="34" charset="-122"/>
              </a:rPr>
              <a:t>较深的侧分支输出编码高层次的知识，可以更好地定位突出的对象</a:t>
            </a:r>
            <a:endParaRPr lang="en-US" altLang="zh-CN" dirty="0">
              <a:solidFill>
                <a:prstClr val="black"/>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defRPr/>
            </a:pPr>
            <a:r>
              <a:rPr lang="zh-CN" altLang="en-US" dirty="0">
                <a:solidFill>
                  <a:prstClr val="black"/>
                </a:solidFill>
                <a:latin typeface="微软雅黑" panose="020B0503020204020204" pitchFamily="34" charset="-122"/>
                <a:ea typeface="微软雅黑" panose="020B0503020204020204" pitchFamily="34" charset="-122"/>
              </a:rPr>
              <a:t>较浅侧分支输出捕捉丰富的空间信息</a:t>
            </a:r>
            <a:endParaRPr lang="en-US" altLang="zh-CN" dirty="0">
              <a:solidFill>
                <a:prstClr val="black"/>
              </a:solidFill>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BECC9128-6960-447A-AC9F-ACB6D2AFB84F}"/>
              </a:ext>
            </a:extLst>
          </p:cNvPr>
          <p:cNvSpPr>
            <a:spLocks noGrp="1"/>
          </p:cNvSpPr>
          <p:nvPr>
            <p:ph type="sldNum" sz="quarter" idx="12"/>
          </p:nvPr>
        </p:nvSpPr>
        <p:spPr/>
        <p:txBody>
          <a:bodyPr/>
          <a:lstStyle/>
          <a:p>
            <a:fld id="{AFC0EA47-5C79-47C2-8325-B83899E65CFC}" type="slidenum">
              <a:rPr lang="zh-CN" altLang="en-US" smtClean="0"/>
              <a:t>26</a:t>
            </a:fld>
            <a:endParaRPr lang="zh-CN" altLang="en-US"/>
          </a:p>
        </p:txBody>
      </p:sp>
      <p:pic>
        <p:nvPicPr>
          <p:cNvPr id="9" name="图片 8">
            <a:extLst>
              <a:ext uri="{FF2B5EF4-FFF2-40B4-BE49-F238E27FC236}">
                <a16:creationId xmlns:a16="http://schemas.microsoft.com/office/drawing/2014/main" id="{1588684F-AD36-4FF3-A7EE-80E4D87086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1721" y="1182490"/>
            <a:ext cx="5455332" cy="3941570"/>
          </a:xfrm>
          <a:prstGeom prst="rect">
            <a:avLst/>
          </a:prstGeom>
          <a:ln>
            <a:noFill/>
          </a:ln>
          <a:effectLst>
            <a:outerShdw blurRad="292100" dist="139700" dir="2700000" algn="tl" rotWithShape="0">
              <a:srgbClr val="333333">
                <a:alpha val="65000"/>
              </a:srgbClr>
            </a:outerShdw>
          </a:effectLst>
        </p:spPr>
      </p:pic>
      <p:sp>
        <p:nvSpPr>
          <p:cNvPr id="10" name="矩形 9">
            <a:extLst>
              <a:ext uri="{FF2B5EF4-FFF2-40B4-BE49-F238E27FC236}">
                <a16:creationId xmlns:a16="http://schemas.microsoft.com/office/drawing/2014/main" id="{4AB5AFFD-3BF8-4B4D-9102-F70A1C7B698E}"/>
              </a:ext>
            </a:extLst>
          </p:cNvPr>
          <p:cNvSpPr/>
          <p:nvPr/>
        </p:nvSpPr>
        <p:spPr>
          <a:xfrm>
            <a:off x="3568381" y="5157249"/>
            <a:ext cx="813043" cy="369332"/>
          </a:xfrm>
          <a:prstGeom prst="rect">
            <a:avLst/>
          </a:prstGeom>
        </p:spPr>
        <p:txBody>
          <a:bodyPr wrap="none">
            <a:spAutoFit/>
          </a:bodyPr>
          <a:lstStyle/>
          <a:p>
            <a:r>
              <a:rPr lang="en-US" altLang="zh-CN" dirty="0">
                <a:solidFill>
                  <a:srgbClr val="000000"/>
                </a:solidFill>
                <a:ea typeface="微软雅黑"/>
                <a:cs typeface="+mn-ea"/>
                <a:sym typeface="+mn-lt"/>
              </a:rPr>
              <a:t>image</a:t>
            </a:r>
            <a:endParaRPr lang="zh-CN" altLang="en-US" dirty="0">
              <a:solidFill>
                <a:srgbClr val="000000"/>
              </a:solidFill>
              <a:ea typeface="微软雅黑"/>
            </a:endParaRPr>
          </a:p>
        </p:txBody>
      </p:sp>
      <p:sp>
        <p:nvSpPr>
          <p:cNvPr id="11" name="矩形 10">
            <a:extLst>
              <a:ext uri="{FF2B5EF4-FFF2-40B4-BE49-F238E27FC236}">
                <a16:creationId xmlns:a16="http://schemas.microsoft.com/office/drawing/2014/main" id="{CF1F13D7-4180-4785-B6DD-49DF689C7B30}"/>
              </a:ext>
            </a:extLst>
          </p:cNvPr>
          <p:cNvSpPr/>
          <p:nvPr/>
        </p:nvSpPr>
        <p:spPr>
          <a:xfrm>
            <a:off x="4944961" y="5172421"/>
            <a:ext cx="736099" cy="369332"/>
          </a:xfrm>
          <a:prstGeom prst="rect">
            <a:avLst/>
          </a:prstGeom>
        </p:spPr>
        <p:txBody>
          <a:bodyPr wrap="none">
            <a:spAutoFit/>
          </a:bodyPr>
          <a:lstStyle/>
          <a:p>
            <a:r>
              <a:rPr lang="en-US" altLang="zh-CN" dirty="0">
                <a:solidFill>
                  <a:srgbClr val="000000"/>
                </a:solidFill>
                <a:ea typeface="微软雅黑"/>
                <a:cs typeface="+mn-ea"/>
                <a:sym typeface="+mn-lt"/>
              </a:rPr>
              <a:t>mask</a:t>
            </a:r>
            <a:endParaRPr lang="zh-CN" altLang="en-US" dirty="0">
              <a:solidFill>
                <a:srgbClr val="000000"/>
              </a:solidFill>
              <a:ea typeface="微软雅黑"/>
            </a:endParaRPr>
          </a:p>
        </p:txBody>
      </p:sp>
      <p:sp>
        <p:nvSpPr>
          <p:cNvPr id="12" name="矩形 11">
            <a:extLst>
              <a:ext uri="{FF2B5EF4-FFF2-40B4-BE49-F238E27FC236}">
                <a16:creationId xmlns:a16="http://schemas.microsoft.com/office/drawing/2014/main" id="{4ED61460-6170-45B5-9529-44A5CAA84699}"/>
              </a:ext>
            </a:extLst>
          </p:cNvPr>
          <p:cNvSpPr/>
          <p:nvPr/>
        </p:nvSpPr>
        <p:spPr>
          <a:xfrm>
            <a:off x="6095999" y="5183772"/>
            <a:ext cx="1082348" cy="369332"/>
          </a:xfrm>
          <a:prstGeom prst="rect">
            <a:avLst/>
          </a:prstGeom>
        </p:spPr>
        <p:txBody>
          <a:bodyPr wrap="none">
            <a:spAutoFit/>
          </a:bodyPr>
          <a:lstStyle/>
          <a:p>
            <a:r>
              <a:rPr lang="en-US" altLang="zh-CN" dirty="0">
                <a:solidFill>
                  <a:srgbClr val="000000"/>
                </a:solidFill>
                <a:ea typeface="微软雅黑"/>
                <a:cs typeface="+mn-ea"/>
                <a:sym typeface="+mn-lt"/>
              </a:rPr>
              <a:t>low-level</a:t>
            </a:r>
            <a:endParaRPr lang="zh-CN" altLang="en-US" dirty="0">
              <a:solidFill>
                <a:srgbClr val="000000"/>
              </a:solidFill>
              <a:ea typeface="微软雅黑"/>
            </a:endParaRPr>
          </a:p>
        </p:txBody>
      </p:sp>
      <p:sp>
        <p:nvSpPr>
          <p:cNvPr id="13" name="矩形 12">
            <a:extLst>
              <a:ext uri="{FF2B5EF4-FFF2-40B4-BE49-F238E27FC236}">
                <a16:creationId xmlns:a16="http://schemas.microsoft.com/office/drawing/2014/main" id="{5D91AEA2-4B75-49F7-97E3-2EFA78DD645F}"/>
              </a:ext>
            </a:extLst>
          </p:cNvPr>
          <p:cNvSpPr/>
          <p:nvPr/>
        </p:nvSpPr>
        <p:spPr>
          <a:xfrm>
            <a:off x="7438484" y="5157249"/>
            <a:ext cx="1172116" cy="369332"/>
          </a:xfrm>
          <a:prstGeom prst="rect">
            <a:avLst/>
          </a:prstGeom>
        </p:spPr>
        <p:txBody>
          <a:bodyPr wrap="none">
            <a:spAutoFit/>
          </a:bodyPr>
          <a:lstStyle/>
          <a:p>
            <a:r>
              <a:rPr lang="en-US" altLang="zh-CN" dirty="0">
                <a:solidFill>
                  <a:srgbClr val="000000"/>
                </a:solidFill>
                <a:ea typeface="微软雅黑"/>
                <a:cs typeface="+mn-ea"/>
                <a:sym typeface="+mn-lt"/>
              </a:rPr>
              <a:t>high-level</a:t>
            </a:r>
            <a:endParaRPr lang="zh-CN" altLang="en-US" dirty="0">
              <a:solidFill>
                <a:srgbClr val="000000"/>
              </a:solidFill>
              <a:ea typeface="微软雅黑"/>
            </a:endParaRPr>
          </a:p>
        </p:txBody>
      </p:sp>
      <p:sp>
        <p:nvSpPr>
          <p:cNvPr id="14" name="矩形 13">
            <a:extLst>
              <a:ext uri="{FF2B5EF4-FFF2-40B4-BE49-F238E27FC236}">
                <a16:creationId xmlns:a16="http://schemas.microsoft.com/office/drawing/2014/main" id="{74CD6A41-781B-4977-AA08-44DD82EADA10}"/>
              </a:ext>
            </a:extLst>
          </p:cNvPr>
          <p:cNvSpPr/>
          <p:nvPr/>
        </p:nvSpPr>
        <p:spPr>
          <a:xfrm>
            <a:off x="1236482" y="648242"/>
            <a:ext cx="3813865" cy="458459"/>
          </a:xfrm>
          <a:prstGeom prst="rect">
            <a:avLst/>
          </a:prstGeom>
        </p:spPr>
        <p:txBody>
          <a:bodyPr wrap="none">
            <a:spAutoFit/>
          </a:bodyPr>
          <a:lstStyle/>
          <a:p>
            <a:pPr>
              <a:lnSpc>
                <a:spcPct val="150000"/>
              </a:lnSpc>
            </a:pPr>
            <a:r>
              <a:rPr lang="zh-CN" altLang="en-US" dirty="0">
                <a:solidFill>
                  <a:srgbClr val="000000"/>
                </a:solidFill>
                <a:ea typeface="微软雅黑"/>
                <a:cs typeface="+mn-ea"/>
                <a:sym typeface="+mn-lt"/>
              </a:rPr>
              <a:t>不同层级</a:t>
            </a:r>
            <a:r>
              <a:rPr lang="en-US" altLang="zh-CN" dirty="0">
                <a:solidFill>
                  <a:srgbClr val="000000"/>
                </a:solidFill>
                <a:ea typeface="微软雅黑"/>
                <a:cs typeface="+mn-ea"/>
                <a:sym typeface="+mn-lt"/>
              </a:rPr>
              <a:t>(level)</a:t>
            </a:r>
            <a:r>
              <a:rPr lang="zh-CN" altLang="en-US" dirty="0">
                <a:solidFill>
                  <a:srgbClr val="000000"/>
                </a:solidFill>
                <a:ea typeface="微软雅黑"/>
                <a:cs typeface="+mn-ea"/>
                <a:sym typeface="+mn-lt"/>
              </a:rPr>
              <a:t>的特征存在语义差异</a:t>
            </a:r>
            <a:endParaRPr lang="en-US" altLang="zh-CN" dirty="0">
              <a:solidFill>
                <a:srgbClr val="000000"/>
              </a:solidFill>
              <a:ea typeface="微软雅黑"/>
              <a:cs typeface="+mn-ea"/>
              <a:sym typeface="+mn-lt"/>
            </a:endParaRPr>
          </a:p>
        </p:txBody>
      </p:sp>
    </p:spTree>
    <p:extLst>
      <p:ext uri="{BB962C8B-B14F-4D97-AF65-F5344CB8AC3E}">
        <p14:creationId xmlns:p14="http://schemas.microsoft.com/office/powerpoint/2010/main" val="40279079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4692308"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多分支融合网络</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3" name="图片 2">
            <a:extLst>
              <a:ext uri="{FF2B5EF4-FFF2-40B4-BE49-F238E27FC236}">
                <a16:creationId xmlns:a16="http://schemas.microsoft.com/office/drawing/2014/main" id="{64C66623-8E0C-48D5-B478-D7809B1EA16B}"/>
              </a:ext>
            </a:extLst>
          </p:cNvPr>
          <p:cNvPicPr>
            <a:picLocks noChangeAspect="1"/>
          </p:cNvPicPr>
          <p:nvPr/>
        </p:nvPicPr>
        <p:blipFill>
          <a:blip r:embed="rId4"/>
          <a:stretch>
            <a:fillRect/>
          </a:stretch>
        </p:blipFill>
        <p:spPr>
          <a:xfrm>
            <a:off x="687726" y="1327407"/>
            <a:ext cx="6084654" cy="3432538"/>
          </a:xfrm>
          <a:prstGeom prst="rect">
            <a:avLst/>
          </a:prstGeom>
        </p:spPr>
      </p:pic>
      <p:sp>
        <p:nvSpPr>
          <p:cNvPr id="7" name="文本框 6">
            <a:extLst>
              <a:ext uri="{FF2B5EF4-FFF2-40B4-BE49-F238E27FC236}">
                <a16:creationId xmlns:a16="http://schemas.microsoft.com/office/drawing/2014/main" id="{3E0F07E4-C73C-432A-8E00-83723EE0C9A6}"/>
              </a:ext>
            </a:extLst>
          </p:cNvPr>
          <p:cNvSpPr txBox="1"/>
          <p:nvPr/>
        </p:nvSpPr>
        <p:spPr>
          <a:xfrm>
            <a:off x="1030173" y="5227440"/>
            <a:ext cx="10568538" cy="1289456"/>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       在</a:t>
            </a:r>
            <a:r>
              <a:rPr lang="en-US" altLang="zh-CN" dirty="0" err="1">
                <a:latin typeface="微软雅黑" panose="020B0503020204020204" pitchFamily="34" charset="-122"/>
                <a:ea typeface="微软雅黑" panose="020B0503020204020204" pitchFamily="34" charset="-122"/>
              </a:rPr>
              <a:t>VGGNet</a:t>
            </a:r>
            <a:r>
              <a:rPr lang="zh-CN" altLang="en-US" dirty="0">
                <a:latin typeface="微软雅黑" panose="020B0503020204020204" pitchFamily="34" charset="-122"/>
                <a:ea typeface="微软雅黑" panose="020B0503020204020204" pitchFamily="34" charset="-122"/>
              </a:rPr>
              <a:t>的每一个</a:t>
            </a:r>
            <a:r>
              <a:rPr lang="en-US" altLang="zh-CN" dirty="0">
                <a:latin typeface="微软雅黑" panose="020B0503020204020204" pitchFamily="34" charset="-122"/>
                <a:ea typeface="微软雅黑" panose="020B0503020204020204" pitchFamily="34" charset="-122"/>
              </a:rPr>
              <a:t>stage</a:t>
            </a:r>
            <a:r>
              <a:rPr lang="zh-CN" altLang="en-US" dirty="0">
                <a:latin typeface="微软雅黑" panose="020B0503020204020204" pitchFamily="34" charset="-122"/>
                <a:ea typeface="微软雅黑" panose="020B0503020204020204" pitchFamily="34" charset="-122"/>
              </a:rPr>
              <a:t>的最后一个卷积层上连接上</a:t>
            </a:r>
            <a:r>
              <a:rPr lang="en-US" altLang="zh-CN" dirty="0">
                <a:latin typeface="微软雅黑" panose="020B0503020204020204" pitchFamily="34" charset="-122"/>
                <a:ea typeface="微软雅黑" panose="020B0503020204020204" pitchFamily="34" charset="-122"/>
              </a:rPr>
              <a:t>side output</a:t>
            </a:r>
            <a:r>
              <a:rPr lang="zh-CN" altLang="en-US" dirty="0">
                <a:latin typeface="微软雅黑" panose="020B0503020204020204" pitchFamily="34" charset="-122"/>
                <a:ea typeface="微软雅黑" panose="020B0503020204020204" pitchFamily="34" charset="-122"/>
              </a:rPr>
              <a:t>层，并将高层信息通过</a:t>
            </a:r>
            <a:r>
              <a:rPr lang="en-US" altLang="zh-CN" dirty="0">
                <a:latin typeface="微软雅黑" panose="020B0503020204020204" pitchFamily="34" charset="-122"/>
                <a:ea typeface="微软雅黑" panose="020B0503020204020204" pitchFamily="34" charset="-122"/>
              </a:rPr>
              <a:t>short connection</a:t>
            </a:r>
            <a:r>
              <a:rPr lang="zh-CN" altLang="en-US" dirty="0">
                <a:latin typeface="微软雅黑" panose="020B0503020204020204" pitchFamily="34" charset="-122"/>
                <a:ea typeface="微软雅黑" panose="020B0503020204020204" pitchFamily="34" charset="-122"/>
              </a:rPr>
              <a:t>连接到低层，然后分别与</a:t>
            </a:r>
            <a:r>
              <a:rPr lang="en-US" altLang="zh-CN" dirty="0">
                <a:latin typeface="微软雅黑" panose="020B0503020204020204" pitchFamily="34" charset="-122"/>
                <a:ea typeface="微软雅黑" panose="020B0503020204020204" pitchFamily="34" charset="-122"/>
              </a:rPr>
              <a:t>ground-truth</a:t>
            </a:r>
            <a:r>
              <a:rPr lang="zh-CN" altLang="en-US" dirty="0">
                <a:latin typeface="微软雅黑" panose="020B0503020204020204" pitchFamily="34" charset="-122"/>
                <a:ea typeface="微软雅黑" panose="020B0503020204020204" pitchFamily="34" charset="-122"/>
              </a:rPr>
              <a:t>计算交叉熵损失。最后将所有输出进行融合，融合后的输出再与</a:t>
            </a:r>
            <a:r>
              <a:rPr lang="en-US" altLang="zh-CN" dirty="0">
                <a:latin typeface="微软雅黑" panose="020B0503020204020204" pitchFamily="34" charset="-122"/>
                <a:ea typeface="微软雅黑" panose="020B0503020204020204" pitchFamily="34" charset="-122"/>
              </a:rPr>
              <a:t>ground-truth</a:t>
            </a:r>
            <a:r>
              <a:rPr lang="zh-CN" altLang="en-US" dirty="0">
                <a:latin typeface="微软雅黑" panose="020B0503020204020204" pitchFamily="34" charset="-122"/>
                <a:ea typeface="微软雅黑" panose="020B0503020204020204" pitchFamily="34" charset="-122"/>
              </a:rPr>
              <a:t>计算交叉熵损失。</a:t>
            </a:r>
          </a:p>
        </p:txBody>
      </p:sp>
      <p:sp>
        <p:nvSpPr>
          <p:cNvPr id="9" name="文本框 8">
            <a:extLst>
              <a:ext uri="{FF2B5EF4-FFF2-40B4-BE49-F238E27FC236}">
                <a16:creationId xmlns:a16="http://schemas.microsoft.com/office/drawing/2014/main" id="{D49713E7-C0EA-44F9-8B7D-9C62A023920A}"/>
              </a:ext>
            </a:extLst>
          </p:cNvPr>
          <p:cNvSpPr txBox="1"/>
          <p:nvPr/>
        </p:nvSpPr>
        <p:spPr>
          <a:xfrm>
            <a:off x="427662" y="820797"/>
            <a:ext cx="7258639" cy="400110"/>
          </a:xfrm>
          <a:prstGeom prst="rect">
            <a:avLst/>
          </a:prstGeom>
          <a:noFill/>
        </p:spPr>
        <p:txBody>
          <a:bodyPr wrap="square" rtlCol="0">
            <a:spAutoFit/>
          </a:bodyPr>
          <a:lstStyle/>
          <a:p>
            <a:r>
              <a:rPr lang="zh-CN" altLang="en-US" sz="2000" b="1" kern="0" dirty="0">
                <a:solidFill>
                  <a:srgbClr val="071F65"/>
                </a:solidFill>
                <a:cs typeface="+mn-ea"/>
                <a:sym typeface="+mn-lt"/>
              </a:rPr>
              <a:t>模型结构：</a:t>
            </a:r>
          </a:p>
        </p:txBody>
      </p:sp>
      <p:pic>
        <p:nvPicPr>
          <p:cNvPr id="10" name="图片 9">
            <a:extLst>
              <a:ext uri="{FF2B5EF4-FFF2-40B4-BE49-F238E27FC236}">
                <a16:creationId xmlns:a16="http://schemas.microsoft.com/office/drawing/2014/main" id="{A779D7C4-4228-4BC7-A06C-F08C8107BA3A}"/>
              </a:ext>
            </a:extLst>
          </p:cNvPr>
          <p:cNvPicPr>
            <a:picLocks noChangeAspect="1"/>
          </p:cNvPicPr>
          <p:nvPr/>
        </p:nvPicPr>
        <p:blipFill>
          <a:blip r:embed="rId5"/>
          <a:stretch>
            <a:fillRect/>
          </a:stretch>
        </p:blipFill>
        <p:spPr>
          <a:xfrm>
            <a:off x="7193533" y="1195065"/>
            <a:ext cx="4551876" cy="699213"/>
          </a:xfrm>
          <a:prstGeom prst="rect">
            <a:avLst/>
          </a:prstGeom>
        </p:spPr>
      </p:pic>
      <p:pic>
        <p:nvPicPr>
          <p:cNvPr id="11" name="图片 10">
            <a:extLst>
              <a:ext uri="{FF2B5EF4-FFF2-40B4-BE49-F238E27FC236}">
                <a16:creationId xmlns:a16="http://schemas.microsoft.com/office/drawing/2014/main" id="{FCBC3228-B7FB-4546-AA72-F92E324A6BBE}"/>
              </a:ext>
            </a:extLst>
          </p:cNvPr>
          <p:cNvPicPr>
            <a:picLocks noChangeAspect="1"/>
          </p:cNvPicPr>
          <p:nvPr/>
        </p:nvPicPr>
        <p:blipFill>
          <a:blip r:embed="rId6"/>
          <a:stretch>
            <a:fillRect/>
          </a:stretch>
        </p:blipFill>
        <p:spPr>
          <a:xfrm>
            <a:off x="7193533" y="2460771"/>
            <a:ext cx="4280910" cy="1936457"/>
          </a:xfrm>
          <a:prstGeom prst="rect">
            <a:avLst/>
          </a:prstGeom>
        </p:spPr>
      </p:pic>
      <p:sp>
        <p:nvSpPr>
          <p:cNvPr id="5" name="灯片编号占位符 4">
            <a:extLst>
              <a:ext uri="{FF2B5EF4-FFF2-40B4-BE49-F238E27FC236}">
                <a16:creationId xmlns:a16="http://schemas.microsoft.com/office/drawing/2014/main" id="{8A679938-9D13-4CEB-A517-28F587CD3CAF}"/>
              </a:ext>
            </a:extLst>
          </p:cNvPr>
          <p:cNvSpPr>
            <a:spLocks noGrp="1"/>
          </p:cNvSpPr>
          <p:nvPr>
            <p:ph type="sldNum" sz="quarter" idx="12"/>
          </p:nvPr>
        </p:nvSpPr>
        <p:spPr/>
        <p:txBody>
          <a:bodyPr/>
          <a:lstStyle/>
          <a:p>
            <a:fld id="{AFC0EA47-5C79-47C2-8325-B83899E65CFC}" type="slidenum">
              <a:rPr lang="zh-CN" altLang="en-US" smtClean="0"/>
              <a:t>27</a:t>
            </a:fld>
            <a:endParaRPr lang="zh-CN" altLang="en-US"/>
          </a:p>
        </p:txBody>
      </p:sp>
    </p:spTree>
    <p:extLst>
      <p:ext uri="{BB962C8B-B14F-4D97-AF65-F5344CB8AC3E}">
        <p14:creationId xmlns:p14="http://schemas.microsoft.com/office/powerpoint/2010/main" val="3951708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4692308"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多分支融合网络</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10" name="文本框 9">
            <a:extLst>
              <a:ext uri="{FF2B5EF4-FFF2-40B4-BE49-F238E27FC236}">
                <a16:creationId xmlns:a16="http://schemas.microsoft.com/office/drawing/2014/main" id="{D3C24E25-416A-4E25-9E59-6CACE7C00B17}"/>
              </a:ext>
            </a:extLst>
          </p:cNvPr>
          <p:cNvSpPr txBox="1"/>
          <p:nvPr/>
        </p:nvSpPr>
        <p:spPr>
          <a:xfrm>
            <a:off x="350937" y="681971"/>
            <a:ext cx="7258639" cy="400110"/>
          </a:xfrm>
          <a:prstGeom prst="rect">
            <a:avLst/>
          </a:prstGeom>
          <a:noFill/>
        </p:spPr>
        <p:txBody>
          <a:bodyPr wrap="square" rtlCol="0">
            <a:spAutoFit/>
          </a:bodyPr>
          <a:lstStyle/>
          <a:p>
            <a:r>
              <a:rPr lang="zh-CN" altLang="en-US" sz="2000" b="1" kern="0" dirty="0">
                <a:solidFill>
                  <a:srgbClr val="071F65"/>
                </a:solidFill>
                <a:cs typeface="+mn-ea"/>
                <a:sym typeface="+mn-lt"/>
              </a:rPr>
              <a:t>本文贡献：</a:t>
            </a:r>
            <a:endParaRPr lang="en-US" altLang="zh-CN" sz="2400" b="1" kern="0" dirty="0">
              <a:solidFill>
                <a:srgbClr val="071F65"/>
              </a:solidFill>
              <a:cs typeface="+mn-ea"/>
              <a:sym typeface="+mn-lt"/>
            </a:endParaRPr>
          </a:p>
        </p:txBody>
      </p:sp>
      <p:sp>
        <p:nvSpPr>
          <p:cNvPr id="11" name="文本框 10">
            <a:extLst>
              <a:ext uri="{FF2B5EF4-FFF2-40B4-BE49-F238E27FC236}">
                <a16:creationId xmlns:a16="http://schemas.microsoft.com/office/drawing/2014/main" id="{C72A816B-6C1F-433E-AFC0-62A39D653A5D}"/>
              </a:ext>
            </a:extLst>
          </p:cNvPr>
          <p:cNvSpPr txBox="1"/>
          <p:nvPr/>
        </p:nvSpPr>
        <p:spPr>
          <a:xfrm>
            <a:off x="1014419" y="4100931"/>
            <a:ext cx="10346866" cy="1015663"/>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cs typeface="+mn-ea"/>
                <a:sym typeface="+mn-lt"/>
              </a:rPr>
              <a:t>基于</a:t>
            </a:r>
            <a:r>
              <a:rPr lang="en-US" altLang="zh-CN" sz="2000" dirty="0">
                <a:latin typeface="微软雅黑" panose="020B0503020204020204" pitchFamily="34" charset="-122"/>
                <a:ea typeface="微软雅黑" panose="020B0503020204020204" pitchFamily="34" charset="-122"/>
                <a:cs typeface="+mn-ea"/>
                <a:sym typeface="+mn-lt"/>
              </a:rPr>
              <a:t>HED</a:t>
            </a:r>
            <a:r>
              <a:rPr lang="zh-CN" altLang="en-US" sz="2000" dirty="0">
                <a:latin typeface="微软雅黑" panose="020B0503020204020204" pitchFamily="34" charset="-122"/>
                <a:ea typeface="微软雅黑" panose="020B0503020204020204" pitchFamily="34" charset="-122"/>
                <a:cs typeface="+mn-ea"/>
                <a:sym typeface="+mn-lt"/>
              </a:rPr>
              <a:t>的结构，采用</a:t>
            </a:r>
            <a:r>
              <a:rPr lang="en-US" altLang="zh-CN" sz="2000" dirty="0">
                <a:latin typeface="微软雅黑" panose="020B0503020204020204" pitchFamily="34" charset="-122"/>
                <a:ea typeface="微软雅黑" panose="020B0503020204020204" pitchFamily="34" charset="-122"/>
                <a:cs typeface="+mn-ea"/>
                <a:sym typeface="+mn-lt"/>
              </a:rPr>
              <a:t>short-connection</a:t>
            </a:r>
            <a:r>
              <a:rPr lang="zh-CN" altLang="en-US" sz="2000" dirty="0">
                <a:latin typeface="微软雅黑" panose="020B0503020204020204" pitchFamily="34" charset="-122"/>
                <a:ea typeface="微软雅黑" panose="020B0503020204020204" pitchFamily="34" charset="-122"/>
                <a:cs typeface="+mn-ea"/>
                <a:sym typeface="+mn-lt"/>
              </a:rPr>
              <a:t>连接</a:t>
            </a:r>
            <a:r>
              <a:rPr lang="en-US" altLang="zh-CN" sz="2000" dirty="0">
                <a:latin typeface="微软雅黑" panose="020B0503020204020204" pitchFamily="34" charset="-122"/>
                <a:ea typeface="微软雅黑" panose="020B0503020204020204" pitchFamily="34" charset="-122"/>
                <a:cs typeface="+mn-ea"/>
                <a:sym typeface="+mn-lt"/>
              </a:rPr>
              <a:t>skip-layer</a:t>
            </a:r>
            <a:r>
              <a:rPr lang="zh-CN" altLang="en-US" sz="2000" dirty="0">
                <a:latin typeface="微软雅黑" panose="020B0503020204020204" pitchFamily="34" charset="-122"/>
                <a:ea typeface="微软雅黑" panose="020B0503020204020204" pitchFamily="34" charset="-122"/>
                <a:cs typeface="+mn-ea"/>
                <a:sym typeface="+mn-lt"/>
              </a:rPr>
              <a:t>，有效地结合了多层信息。</a:t>
            </a:r>
            <a:endParaRPr lang="en-US" altLang="zh-CN" sz="2000" dirty="0">
              <a:latin typeface="微软雅黑" panose="020B0503020204020204" pitchFamily="34" charset="-122"/>
              <a:ea typeface="微软雅黑" panose="020B0503020204020204" pitchFamily="34" charset="-122"/>
              <a:cs typeface="+mn-ea"/>
              <a:sym typeface="+mn-lt"/>
            </a:endParaRPr>
          </a:p>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mn-ea"/>
                <a:sym typeface="+mn-lt"/>
              </a:rPr>
              <a:t>高层信息帮助低层信息定位显著性物体</a:t>
            </a:r>
            <a:endParaRPr lang="en-US" altLang="zh-CN" sz="2000" dirty="0">
              <a:latin typeface="微软雅黑" panose="020B0503020204020204" pitchFamily="34" charset="-122"/>
              <a:ea typeface="微软雅黑" panose="020B0503020204020204" pitchFamily="34" charset="-122"/>
              <a:cs typeface="+mn-ea"/>
              <a:sym typeface="+mn-lt"/>
            </a:endParaRPr>
          </a:p>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mn-ea"/>
                <a:sym typeface="+mn-lt"/>
              </a:rPr>
              <a:t>低层信息细化显著性物体空间信息</a:t>
            </a:r>
          </a:p>
        </p:txBody>
      </p:sp>
      <p:sp>
        <p:nvSpPr>
          <p:cNvPr id="3" name="灯片编号占位符 2">
            <a:extLst>
              <a:ext uri="{FF2B5EF4-FFF2-40B4-BE49-F238E27FC236}">
                <a16:creationId xmlns:a16="http://schemas.microsoft.com/office/drawing/2014/main" id="{B9455BCF-3964-4694-9248-C50B60810F61}"/>
              </a:ext>
            </a:extLst>
          </p:cNvPr>
          <p:cNvSpPr>
            <a:spLocks noGrp="1"/>
          </p:cNvSpPr>
          <p:nvPr>
            <p:ph type="sldNum" sz="quarter" idx="12"/>
          </p:nvPr>
        </p:nvSpPr>
        <p:spPr/>
        <p:txBody>
          <a:bodyPr/>
          <a:lstStyle/>
          <a:p>
            <a:fld id="{AFC0EA47-5C79-47C2-8325-B83899E65CFC}" type="slidenum">
              <a:rPr lang="zh-CN" altLang="en-US" smtClean="0"/>
              <a:t>28</a:t>
            </a:fld>
            <a:endParaRPr lang="zh-CN" altLang="en-US"/>
          </a:p>
        </p:txBody>
      </p:sp>
      <p:grpSp>
        <p:nvGrpSpPr>
          <p:cNvPr id="8" name="组合 7">
            <a:extLst>
              <a:ext uri="{FF2B5EF4-FFF2-40B4-BE49-F238E27FC236}">
                <a16:creationId xmlns:a16="http://schemas.microsoft.com/office/drawing/2014/main" id="{1EC540A3-9B9C-4479-BED9-F05F9595FDD5}"/>
              </a:ext>
            </a:extLst>
          </p:cNvPr>
          <p:cNvGrpSpPr/>
          <p:nvPr/>
        </p:nvGrpSpPr>
        <p:grpSpPr>
          <a:xfrm>
            <a:off x="2808843" y="2819881"/>
            <a:ext cx="6574314" cy="609119"/>
            <a:chOff x="5410612" y="1197183"/>
            <a:chExt cx="6574314" cy="609119"/>
          </a:xfrm>
        </p:grpSpPr>
        <p:sp>
          <p:nvSpPr>
            <p:cNvPr id="9" name="矩形: 圆角 8">
              <a:extLst>
                <a:ext uri="{FF2B5EF4-FFF2-40B4-BE49-F238E27FC236}">
                  <a16:creationId xmlns:a16="http://schemas.microsoft.com/office/drawing/2014/main" id="{908D889C-067C-4864-A1AB-EA76F9376B4A}"/>
                </a:ext>
              </a:extLst>
            </p:cNvPr>
            <p:cNvSpPr/>
            <p:nvPr/>
          </p:nvSpPr>
          <p:spPr>
            <a:xfrm>
              <a:off x="5410612" y="1197185"/>
              <a:ext cx="1253737" cy="609117"/>
            </a:xfrm>
            <a:prstGeom prst="roundRect">
              <a:avLst/>
            </a:prstGeom>
            <a:solidFill>
              <a:srgbClr val="49C581">
                <a:alpha val="50000"/>
              </a:srgbClr>
            </a:solidFill>
            <a:ln w="19050">
              <a:solidFill>
                <a:srgbClr val="49C5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mn-ea"/>
                  <a:sym typeface="+mn-lt"/>
                </a:rPr>
                <a:t>高层特征</a:t>
              </a:r>
            </a:p>
          </p:txBody>
        </p:sp>
        <p:sp>
          <p:nvSpPr>
            <p:cNvPr id="12" name="矩形: 圆角 11">
              <a:extLst>
                <a:ext uri="{FF2B5EF4-FFF2-40B4-BE49-F238E27FC236}">
                  <a16:creationId xmlns:a16="http://schemas.microsoft.com/office/drawing/2014/main" id="{FE94B35E-43B8-4AF8-994C-E763CF797253}"/>
                </a:ext>
              </a:extLst>
            </p:cNvPr>
            <p:cNvSpPr/>
            <p:nvPr/>
          </p:nvSpPr>
          <p:spPr>
            <a:xfrm>
              <a:off x="7057570" y="1197184"/>
              <a:ext cx="1401042" cy="609117"/>
            </a:xfrm>
            <a:prstGeom prst="roundRect">
              <a:avLst/>
            </a:prstGeom>
            <a:solidFill>
              <a:srgbClr val="49C581">
                <a:alpha val="50000"/>
              </a:srgbClr>
            </a:solidFill>
            <a:ln w="19050">
              <a:solidFill>
                <a:srgbClr val="49C5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mn-ea"/>
                  <a:sym typeface="+mn-lt"/>
                </a:rPr>
                <a:t>粗糙的边界</a:t>
              </a:r>
            </a:p>
          </p:txBody>
        </p:sp>
        <p:cxnSp>
          <p:nvCxnSpPr>
            <p:cNvPr id="13" name="直接连接符 12">
              <a:extLst>
                <a:ext uri="{FF2B5EF4-FFF2-40B4-BE49-F238E27FC236}">
                  <a16:creationId xmlns:a16="http://schemas.microsoft.com/office/drawing/2014/main" id="{771430BF-2182-45C6-8521-C4E0B21B3BE5}"/>
                </a:ext>
              </a:extLst>
            </p:cNvPr>
            <p:cNvCxnSpPr>
              <a:stCxn id="9" idx="3"/>
              <a:endCxn id="12" idx="1"/>
            </p:cNvCxnSpPr>
            <p:nvPr/>
          </p:nvCxnSpPr>
          <p:spPr>
            <a:xfrm flipV="1">
              <a:off x="6664349" y="1501743"/>
              <a:ext cx="393221" cy="1"/>
            </a:xfrm>
            <a:prstGeom prst="line">
              <a:avLst/>
            </a:prstGeom>
            <a:ln w="19050">
              <a:solidFill>
                <a:srgbClr val="49C58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4F68F1F-CE6A-4802-9D03-860936B85B7D}"/>
                </a:ext>
              </a:extLst>
            </p:cNvPr>
            <p:cNvCxnSpPr>
              <a:stCxn id="12" idx="3"/>
              <a:endCxn id="15" idx="1"/>
            </p:cNvCxnSpPr>
            <p:nvPr/>
          </p:nvCxnSpPr>
          <p:spPr>
            <a:xfrm flipV="1">
              <a:off x="8458612" y="1501742"/>
              <a:ext cx="331009" cy="1"/>
            </a:xfrm>
            <a:prstGeom prst="line">
              <a:avLst/>
            </a:prstGeom>
            <a:ln w="19050">
              <a:solidFill>
                <a:srgbClr val="49C581"/>
              </a:solidFill>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782784A4-8388-4EAE-8A03-E27ECCDD50DC}"/>
                </a:ext>
              </a:extLst>
            </p:cNvPr>
            <p:cNvSpPr/>
            <p:nvPr/>
          </p:nvSpPr>
          <p:spPr>
            <a:xfrm>
              <a:off x="8789621" y="1197183"/>
              <a:ext cx="1401042" cy="609117"/>
            </a:xfrm>
            <a:prstGeom prst="roundRect">
              <a:avLst/>
            </a:prstGeom>
            <a:solidFill>
              <a:srgbClr val="49C581">
                <a:alpha val="50000"/>
              </a:srgbClr>
            </a:solidFill>
            <a:ln w="19050">
              <a:solidFill>
                <a:srgbClr val="49C5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mn-ea"/>
                  <a:sym typeface="+mn-lt"/>
                </a:rPr>
                <a:t>一致的内部</a:t>
              </a:r>
            </a:p>
          </p:txBody>
        </p:sp>
        <p:cxnSp>
          <p:nvCxnSpPr>
            <p:cNvPr id="16" name="直接连接符 15">
              <a:extLst>
                <a:ext uri="{FF2B5EF4-FFF2-40B4-BE49-F238E27FC236}">
                  <a16:creationId xmlns:a16="http://schemas.microsoft.com/office/drawing/2014/main" id="{14A702B3-E1D4-4447-9FCA-28FC70ED4967}"/>
                </a:ext>
              </a:extLst>
            </p:cNvPr>
            <p:cNvCxnSpPr>
              <a:stCxn id="15" idx="3"/>
              <a:endCxn id="17" idx="1"/>
            </p:cNvCxnSpPr>
            <p:nvPr/>
          </p:nvCxnSpPr>
          <p:spPr>
            <a:xfrm>
              <a:off x="10190663" y="1501742"/>
              <a:ext cx="393221" cy="0"/>
            </a:xfrm>
            <a:prstGeom prst="line">
              <a:avLst/>
            </a:prstGeom>
            <a:ln w="19050">
              <a:solidFill>
                <a:srgbClr val="49C581"/>
              </a:solidFill>
            </a:ln>
          </p:spPr>
          <p:style>
            <a:lnRef idx="1">
              <a:schemeClr val="accent1"/>
            </a:lnRef>
            <a:fillRef idx="0">
              <a:schemeClr val="accent1"/>
            </a:fillRef>
            <a:effectRef idx="0">
              <a:schemeClr val="accent1"/>
            </a:effectRef>
            <a:fontRef idx="minor">
              <a:schemeClr val="tx1"/>
            </a:fontRef>
          </p:style>
        </p:cxnSp>
        <p:sp>
          <p:nvSpPr>
            <p:cNvPr id="17" name="矩形: 圆角 16">
              <a:extLst>
                <a:ext uri="{FF2B5EF4-FFF2-40B4-BE49-F238E27FC236}">
                  <a16:creationId xmlns:a16="http://schemas.microsoft.com/office/drawing/2014/main" id="{33E33168-AC82-4E61-8BF5-6DC9208A39D1}"/>
                </a:ext>
              </a:extLst>
            </p:cNvPr>
            <p:cNvSpPr/>
            <p:nvPr/>
          </p:nvSpPr>
          <p:spPr>
            <a:xfrm>
              <a:off x="10583884" y="1197183"/>
              <a:ext cx="1401042" cy="609117"/>
            </a:xfrm>
            <a:prstGeom prst="roundRect">
              <a:avLst/>
            </a:prstGeom>
            <a:solidFill>
              <a:srgbClr val="49C581">
                <a:alpha val="50000"/>
              </a:srgbClr>
            </a:solidFill>
            <a:ln w="19050">
              <a:solidFill>
                <a:srgbClr val="49C5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mn-ea"/>
                  <a:sym typeface="+mn-lt"/>
                </a:rPr>
                <a:t>干净的背景</a:t>
              </a:r>
            </a:p>
          </p:txBody>
        </p:sp>
      </p:grpSp>
      <p:grpSp>
        <p:nvGrpSpPr>
          <p:cNvPr id="18" name="组合 17">
            <a:extLst>
              <a:ext uri="{FF2B5EF4-FFF2-40B4-BE49-F238E27FC236}">
                <a16:creationId xmlns:a16="http://schemas.microsoft.com/office/drawing/2014/main" id="{FECFE1F0-3F66-4395-819B-9CFABF0B58AD}"/>
              </a:ext>
            </a:extLst>
          </p:cNvPr>
          <p:cNvGrpSpPr/>
          <p:nvPr/>
        </p:nvGrpSpPr>
        <p:grpSpPr>
          <a:xfrm>
            <a:off x="2781977" y="1686282"/>
            <a:ext cx="6574314" cy="609119"/>
            <a:chOff x="5410612" y="1197183"/>
            <a:chExt cx="6574314" cy="609119"/>
          </a:xfrm>
          <a:solidFill>
            <a:srgbClr val="6CCEE9"/>
          </a:solidFill>
        </p:grpSpPr>
        <p:sp>
          <p:nvSpPr>
            <p:cNvPr id="19" name="矩形: 圆角 18">
              <a:extLst>
                <a:ext uri="{FF2B5EF4-FFF2-40B4-BE49-F238E27FC236}">
                  <a16:creationId xmlns:a16="http://schemas.microsoft.com/office/drawing/2014/main" id="{E814A00A-8A61-45BF-A86D-F8F678D15F28}"/>
                </a:ext>
              </a:extLst>
            </p:cNvPr>
            <p:cNvSpPr/>
            <p:nvPr/>
          </p:nvSpPr>
          <p:spPr>
            <a:xfrm>
              <a:off x="5410612" y="1197185"/>
              <a:ext cx="1253737" cy="609117"/>
            </a:xfrm>
            <a:prstGeom prst="roundRect">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mn-ea"/>
                  <a:sym typeface="+mn-lt"/>
                </a:rPr>
                <a:t>低层特征</a:t>
              </a:r>
            </a:p>
          </p:txBody>
        </p:sp>
        <p:sp>
          <p:nvSpPr>
            <p:cNvPr id="20" name="矩形: 圆角 19">
              <a:extLst>
                <a:ext uri="{FF2B5EF4-FFF2-40B4-BE49-F238E27FC236}">
                  <a16:creationId xmlns:a16="http://schemas.microsoft.com/office/drawing/2014/main" id="{EA9553EC-A029-46DA-8117-3FA0449D015E}"/>
                </a:ext>
              </a:extLst>
            </p:cNvPr>
            <p:cNvSpPr/>
            <p:nvPr/>
          </p:nvSpPr>
          <p:spPr>
            <a:xfrm>
              <a:off x="7057570" y="1197184"/>
              <a:ext cx="1401042" cy="609117"/>
            </a:xfrm>
            <a:prstGeom prst="roundRect">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mn-ea"/>
                  <a:sym typeface="+mn-lt"/>
                </a:rPr>
                <a:t>精细的边界</a:t>
              </a:r>
            </a:p>
          </p:txBody>
        </p:sp>
        <p:cxnSp>
          <p:nvCxnSpPr>
            <p:cNvPr id="21" name="直接连接符 20">
              <a:extLst>
                <a:ext uri="{FF2B5EF4-FFF2-40B4-BE49-F238E27FC236}">
                  <a16:creationId xmlns:a16="http://schemas.microsoft.com/office/drawing/2014/main" id="{E224DF3A-131E-46F4-8163-FAE33F99DA16}"/>
                </a:ext>
              </a:extLst>
            </p:cNvPr>
            <p:cNvCxnSpPr>
              <a:stCxn id="19" idx="3"/>
              <a:endCxn id="20" idx="1"/>
            </p:cNvCxnSpPr>
            <p:nvPr/>
          </p:nvCxnSpPr>
          <p:spPr>
            <a:xfrm flipV="1">
              <a:off x="6664349" y="1501743"/>
              <a:ext cx="393221" cy="1"/>
            </a:xfrm>
            <a:prstGeom prst="line">
              <a:avLst/>
            </a:prstGeom>
            <a:grpFill/>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3DAD074-E5BA-47F2-A00D-08FCBFEDCB07}"/>
                </a:ext>
              </a:extLst>
            </p:cNvPr>
            <p:cNvCxnSpPr>
              <a:stCxn id="20" idx="3"/>
              <a:endCxn id="23" idx="1"/>
            </p:cNvCxnSpPr>
            <p:nvPr/>
          </p:nvCxnSpPr>
          <p:spPr>
            <a:xfrm flipV="1">
              <a:off x="8458612" y="1501742"/>
              <a:ext cx="331009" cy="1"/>
            </a:xfrm>
            <a:prstGeom prst="line">
              <a:avLst/>
            </a:prstGeom>
            <a:grpFill/>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F87115A1-BC63-4EB8-996A-575CAB798DDF}"/>
                </a:ext>
              </a:extLst>
            </p:cNvPr>
            <p:cNvSpPr/>
            <p:nvPr/>
          </p:nvSpPr>
          <p:spPr>
            <a:xfrm>
              <a:off x="8789621" y="1197183"/>
              <a:ext cx="1401042" cy="609117"/>
            </a:xfrm>
            <a:prstGeom prst="roundRect">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mn-ea"/>
                  <a:sym typeface="+mn-lt"/>
                </a:rPr>
                <a:t>内部差异大</a:t>
              </a:r>
            </a:p>
          </p:txBody>
        </p:sp>
        <p:cxnSp>
          <p:nvCxnSpPr>
            <p:cNvPr id="24" name="直接连接符 23">
              <a:extLst>
                <a:ext uri="{FF2B5EF4-FFF2-40B4-BE49-F238E27FC236}">
                  <a16:creationId xmlns:a16="http://schemas.microsoft.com/office/drawing/2014/main" id="{772D6E07-A60F-40DB-85EC-4F7AB32626FD}"/>
                </a:ext>
              </a:extLst>
            </p:cNvPr>
            <p:cNvCxnSpPr>
              <a:stCxn id="23" idx="3"/>
              <a:endCxn id="25" idx="1"/>
            </p:cNvCxnSpPr>
            <p:nvPr/>
          </p:nvCxnSpPr>
          <p:spPr>
            <a:xfrm>
              <a:off x="10190663" y="1501742"/>
              <a:ext cx="393221" cy="0"/>
            </a:xfrm>
            <a:prstGeom prst="line">
              <a:avLst/>
            </a:prstGeom>
            <a:grpFill/>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25" name="矩形: 圆角 24">
              <a:extLst>
                <a:ext uri="{FF2B5EF4-FFF2-40B4-BE49-F238E27FC236}">
                  <a16:creationId xmlns:a16="http://schemas.microsoft.com/office/drawing/2014/main" id="{35E7E732-2864-4588-90CA-AF3F2701D1EE}"/>
                </a:ext>
              </a:extLst>
            </p:cNvPr>
            <p:cNvSpPr/>
            <p:nvPr/>
          </p:nvSpPr>
          <p:spPr>
            <a:xfrm>
              <a:off x="10583884" y="1197183"/>
              <a:ext cx="1401042" cy="609117"/>
            </a:xfrm>
            <a:prstGeom prst="roundRect">
              <a:avLst/>
            </a:prstGeom>
            <a:grp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mn-ea"/>
                  <a:sym typeface="+mn-lt"/>
                </a:rPr>
                <a:t>嘈杂的背景</a:t>
              </a:r>
            </a:p>
          </p:txBody>
        </p:sp>
      </p:grpSp>
    </p:spTree>
    <p:extLst>
      <p:ext uri="{BB962C8B-B14F-4D97-AF65-F5344CB8AC3E}">
        <p14:creationId xmlns:p14="http://schemas.microsoft.com/office/powerpoint/2010/main" val="3379681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843264"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自底而上</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自顶而下网络</a:t>
            </a:r>
            <a:endParaRPr kumimoji="0" lang="en-US" altLang="zh-CN"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5" name="矩形 4">
            <a:extLst>
              <a:ext uri="{FF2B5EF4-FFF2-40B4-BE49-F238E27FC236}">
                <a16:creationId xmlns:a16="http://schemas.microsoft.com/office/drawing/2014/main" id="{258CD08A-3CE7-452D-83B1-155EDC87F1B7}"/>
              </a:ext>
            </a:extLst>
          </p:cNvPr>
          <p:cNvSpPr/>
          <p:nvPr/>
        </p:nvSpPr>
        <p:spPr>
          <a:xfrm>
            <a:off x="834165" y="1053138"/>
            <a:ext cx="10704827" cy="584775"/>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w="0"/>
                <a:solidFill>
                  <a:srgbClr val="002060"/>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rPr>
              <a:t>Reverse Attention for Salient Object Detection</a:t>
            </a:r>
            <a:endParaRPr kumimoji="0" lang="zh-CN" altLang="en-US" sz="3200" b="0" i="0" u="none" strike="noStrike" kern="1200" cap="none" spc="0" normalizeH="0" baseline="0" noProof="0" dirty="0">
              <a:ln w="0"/>
              <a:solidFill>
                <a:srgbClr val="002060"/>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endParaRPr>
          </a:p>
        </p:txBody>
      </p:sp>
      <p:sp>
        <p:nvSpPr>
          <p:cNvPr id="2" name="文本框 1">
            <a:extLst>
              <a:ext uri="{FF2B5EF4-FFF2-40B4-BE49-F238E27FC236}">
                <a16:creationId xmlns:a16="http://schemas.microsoft.com/office/drawing/2014/main" id="{D81FF824-9392-4514-83BA-03A33D58A66A}"/>
              </a:ext>
            </a:extLst>
          </p:cNvPr>
          <p:cNvSpPr txBox="1"/>
          <p:nvPr/>
        </p:nvSpPr>
        <p:spPr>
          <a:xfrm>
            <a:off x="3436220" y="1905802"/>
            <a:ext cx="68531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Shuhan Chen, </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Xiuli</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Tan, Ben Wang, and </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Xuelong</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Hu</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1BB70DC9-6146-4ECF-8CFB-C49BE683033F}"/>
              </a:ext>
            </a:extLst>
          </p:cNvPr>
          <p:cNvSpPr/>
          <p:nvPr/>
        </p:nvSpPr>
        <p:spPr>
          <a:xfrm>
            <a:off x="4110686" y="2462300"/>
            <a:ext cx="4151783" cy="369332"/>
          </a:xfrm>
          <a:prstGeom prst="rect">
            <a:avLst/>
          </a:prstGeom>
        </p:spPr>
        <p:txBody>
          <a:bodyPr wrap="square">
            <a:spAutoFit/>
          </a:bodyPr>
          <a:lstStyle/>
          <a:p>
            <a:pPr algn="ctr"/>
            <a:r>
              <a:rPr lang="en-US" altLang="zh-CN" dirty="0"/>
              <a:t>ECCV2018</a:t>
            </a:r>
            <a:endParaRPr lang="en-US" altLang="zh-CN" sz="1600" dirty="0"/>
          </a:p>
        </p:txBody>
      </p:sp>
      <p:sp>
        <p:nvSpPr>
          <p:cNvPr id="12" name="文本框 11">
            <a:extLst>
              <a:ext uri="{FF2B5EF4-FFF2-40B4-BE49-F238E27FC236}">
                <a16:creationId xmlns:a16="http://schemas.microsoft.com/office/drawing/2014/main" id="{C9627194-38D1-493F-93A3-8083F3935716}"/>
              </a:ext>
            </a:extLst>
          </p:cNvPr>
          <p:cNvSpPr txBox="1"/>
          <p:nvPr/>
        </p:nvSpPr>
        <p:spPr>
          <a:xfrm>
            <a:off x="671083" y="2462300"/>
            <a:ext cx="10506816" cy="3875228"/>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得益于深度学习技术的快速发展，近年来显著目标检测取得了显著的进展。然而，在嵌入式设备中的应用仍然面临着两大挑战：</a:t>
            </a:r>
            <a:endParaRPr lang="en-US" altLang="zh-CN"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低分辨率输出</a:t>
            </a:r>
            <a:endParaRPr lang="en-US" altLang="zh-CN"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数目巨大的模型参数</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sz="2000" b="1" kern="0" dirty="0">
                <a:solidFill>
                  <a:srgbClr val="071F65"/>
                </a:solidFill>
                <a:cs typeface="+mn-ea"/>
                <a:sym typeface="+mn-lt"/>
              </a:rPr>
              <a:t>改进：</a:t>
            </a:r>
            <a:endParaRPr lang="en-US" altLang="zh-CN" sz="20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引入残差学习（</a:t>
            </a:r>
            <a:r>
              <a:rPr lang="en-US" altLang="zh-CN" b="1" kern="0" dirty="0">
                <a:solidFill>
                  <a:srgbClr val="071F65"/>
                </a:solidFill>
                <a:cs typeface="+mn-ea"/>
                <a:sym typeface="+mn-lt"/>
              </a:rPr>
              <a:t>residual learning</a:t>
            </a:r>
            <a:r>
              <a:rPr lang="zh-CN" altLang="en-US" b="1" kern="0" dirty="0">
                <a:solidFill>
                  <a:srgbClr val="071F65"/>
                </a:solidFill>
                <a:cs typeface="+mn-ea"/>
                <a:sym typeface="+mn-lt"/>
              </a:rPr>
              <a:t>）</a:t>
            </a:r>
            <a:r>
              <a:rPr lang="en-US" altLang="zh-CN" b="1" kern="0" dirty="0">
                <a:solidFill>
                  <a:srgbClr val="071F65"/>
                </a:solidFill>
                <a:cs typeface="+mn-ea"/>
                <a:sym typeface="+mn-lt"/>
              </a:rPr>
              <a:t> </a:t>
            </a:r>
            <a:r>
              <a:rPr lang="zh-CN" altLang="en-US" dirty="0">
                <a:latin typeface="微软雅黑" panose="020B0503020204020204" pitchFamily="34" charset="-122"/>
                <a:ea typeface="微软雅黑" panose="020B0503020204020204" pitchFamily="34" charset="-122"/>
              </a:rPr>
              <a:t>，补偿预测与</a:t>
            </a:r>
            <a:r>
              <a:rPr lang="en-US" altLang="zh-CN" dirty="0">
                <a:latin typeface="微软雅黑" panose="020B0503020204020204" pitchFamily="34" charset="-122"/>
                <a:ea typeface="微软雅黑" panose="020B0503020204020204" pitchFamily="34" charset="-122"/>
              </a:rPr>
              <a:t>ground-truth</a:t>
            </a:r>
            <a:r>
              <a:rPr lang="zh-CN" altLang="en-US" dirty="0">
                <a:latin typeface="微软雅黑" panose="020B0503020204020204" pitchFamily="34" charset="-122"/>
                <a:ea typeface="微软雅黑" panose="020B0503020204020204" pitchFamily="34" charset="-122"/>
              </a:rPr>
              <a:t>之间的偏差，提高精度。</a:t>
            </a:r>
          </a:p>
          <a:p>
            <a:pPr marL="285750" indent="-285750" algn="just">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提出反向注意（</a:t>
            </a:r>
            <a:r>
              <a:rPr lang="en-US" altLang="zh-CN" b="1" kern="0" dirty="0">
                <a:solidFill>
                  <a:srgbClr val="071F65"/>
                </a:solidFill>
                <a:cs typeface="+mn-ea"/>
              </a:rPr>
              <a:t>reverse attention</a:t>
            </a:r>
            <a:r>
              <a:rPr lang="zh-CN" altLang="en-US" dirty="0">
                <a:latin typeface="微软雅黑" panose="020B0503020204020204" pitchFamily="34" charset="-122"/>
                <a:ea typeface="微软雅黑" panose="020B0503020204020204" pitchFamily="34" charset="-122"/>
              </a:rPr>
              <a:t>）来关注上下文信息，得到更精细的分割结果，包含更多的细节信息。</a:t>
            </a:r>
          </a:p>
        </p:txBody>
      </p:sp>
      <p:sp>
        <p:nvSpPr>
          <p:cNvPr id="7" name="灯片编号占位符 6">
            <a:extLst>
              <a:ext uri="{FF2B5EF4-FFF2-40B4-BE49-F238E27FC236}">
                <a16:creationId xmlns:a16="http://schemas.microsoft.com/office/drawing/2014/main" id="{9B60CA41-A2BB-4DDF-951B-2D9173BB4A6E}"/>
              </a:ext>
            </a:extLst>
          </p:cNvPr>
          <p:cNvSpPr>
            <a:spLocks noGrp="1"/>
          </p:cNvSpPr>
          <p:nvPr>
            <p:ph type="sldNum" sz="quarter" idx="12"/>
          </p:nvPr>
        </p:nvSpPr>
        <p:spPr/>
        <p:txBody>
          <a:bodyPr/>
          <a:lstStyle/>
          <a:p>
            <a:fld id="{AFC0EA47-5C79-47C2-8325-B83899E65CFC}" type="slidenum">
              <a:rPr lang="zh-CN" altLang="en-US" smtClean="0"/>
              <a:t>29</a:t>
            </a:fld>
            <a:endParaRPr lang="zh-CN" altLang="en-US"/>
          </a:p>
        </p:txBody>
      </p:sp>
    </p:spTree>
    <p:extLst>
      <p:ext uri="{BB962C8B-B14F-4D97-AF65-F5344CB8AC3E}">
        <p14:creationId xmlns:p14="http://schemas.microsoft.com/office/powerpoint/2010/main" val="2494605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2879312"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研究背景及意义</a:t>
            </a:r>
          </a:p>
        </p:txBody>
      </p:sp>
      <p:pic>
        <p:nvPicPr>
          <p:cNvPr id="2" name="图片 1">
            <a:extLst>
              <a:ext uri="{FF2B5EF4-FFF2-40B4-BE49-F238E27FC236}">
                <a16:creationId xmlns:a16="http://schemas.microsoft.com/office/drawing/2014/main" id="{66BB486C-D454-4700-BCB8-BBE8E695B5D0}"/>
              </a:ext>
            </a:extLst>
          </p:cNvPr>
          <p:cNvPicPr>
            <a:picLocks noChangeAspect="1"/>
          </p:cNvPicPr>
          <p:nvPr/>
        </p:nvPicPr>
        <p:blipFill>
          <a:blip r:embed="rId4"/>
          <a:stretch>
            <a:fillRect/>
          </a:stretch>
        </p:blipFill>
        <p:spPr>
          <a:xfrm>
            <a:off x="7700811" y="1297306"/>
            <a:ext cx="3710254" cy="2477531"/>
          </a:xfrm>
          <a:prstGeom prst="rect">
            <a:avLst/>
          </a:prstGeom>
        </p:spPr>
      </p:pic>
      <p:pic>
        <p:nvPicPr>
          <p:cNvPr id="3" name="图片 2">
            <a:extLst>
              <a:ext uri="{FF2B5EF4-FFF2-40B4-BE49-F238E27FC236}">
                <a16:creationId xmlns:a16="http://schemas.microsoft.com/office/drawing/2014/main" id="{5E42D356-A1CA-4E56-8719-557F53AA4708}"/>
              </a:ext>
            </a:extLst>
          </p:cNvPr>
          <p:cNvPicPr>
            <a:picLocks noChangeAspect="1"/>
          </p:cNvPicPr>
          <p:nvPr/>
        </p:nvPicPr>
        <p:blipFill>
          <a:blip r:embed="rId5"/>
          <a:stretch>
            <a:fillRect/>
          </a:stretch>
        </p:blipFill>
        <p:spPr>
          <a:xfrm>
            <a:off x="7721656" y="4209563"/>
            <a:ext cx="3759013" cy="2477531"/>
          </a:xfrm>
          <a:prstGeom prst="rect">
            <a:avLst/>
          </a:prstGeom>
        </p:spPr>
      </p:pic>
      <p:sp>
        <p:nvSpPr>
          <p:cNvPr id="7" name="灯片编号占位符 6">
            <a:extLst>
              <a:ext uri="{FF2B5EF4-FFF2-40B4-BE49-F238E27FC236}">
                <a16:creationId xmlns:a16="http://schemas.microsoft.com/office/drawing/2014/main" id="{EAAC55C4-83DD-448E-88E7-93A02A265D35}"/>
              </a:ext>
            </a:extLst>
          </p:cNvPr>
          <p:cNvSpPr>
            <a:spLocks noGrp="1"/>
          </p:cNvSpPr>
          <p:nvPr>
            <p:ph type="sldNum" sz="quarter" idx="12"/>
          </p:nvPr>
        </p:nvSpPr>
        <p:spPr/>
        <p:txBody>
          <a:bodyPr/>
          <a:lstStyle/>
          <a:p>
            <a:fld id="{AFC0EA47-5C79-47C2-8325-B83899E65CFC}" type="slidenum">
              <a:rPr lang="zh-CN" altLang="en-US" smtClean="0"/>
              <a:t>3</a:t>
            </a:fld>
            <a:endParaRPr lang="zh-CN" altLang="en-US"/>
          </a:p>
        </p:txBody>
      </p:sp>
      <p:sp>
        <p:nvSpPr>
          <p:cNvPr id="9" name="矩形 8">
            <a:extLst>
              <a:ext uri="{FF2B5EF4-FFF2-40B4-BE49-F238E27FC236}">
                <a16:creationId xmlns:a16="http://schemas.microsoft.com/office/drawing/2014/main" id="{4D42A0EF-625D-4E21-A9C5-F02C700CAF92}"/>
              </a:ext>
            </a:extLst>
          </p:cNvPr>
          <p:cNvSpPr/>
          <p:nvPr/>
        </p:nvSpPr>
        <p:spPr>
          <a:xfrm>
            <a:off x="883687" y="1640552"/>
            <a:ext cx="5673673" cy="1289456"/>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Arial" panose="020B0604020202020204" pitchFamily="34" charset="0"/>
              </a:rPr>
              <a:t>人类视觉系统具有在</a:t>
            </a:r>
            <a:r>
              <a:rPr lang="zh-CN" altLang="en-US" b="1" dirty="0">
                <a:latin typeface="Arial" panose="020B0604020202020204" pitchFamily="34" charset="0"/>
              </a:rPr>
              <a:t>复杂场景</a:t>
            </a:r>
            <a:r>
              <a:rPr lang="zh-CN" altLang="en-US" dirty="0">
                <a:latin typeface="Arial" panose="020B0604020202020204" pitchFamily="34" charset="0"/>
              </a:rPr>
              <a:t>中</a:t>
            </a:r>
            <a:r>
              <a:rPr lang="zh-CN" altLang="en-US" b="1" dirty="0">
                <a:latin typeface="Arial" panose="020B0604020202020204" pitchFamily="34" charset="0"/>
              </a:rPr>
              <a:t>快速</a:t>
            </a:r>
            <a:r>
              <a:rPr lang="zh-CN" altLang="en-US" dirty="0">
                <a:latin typeface="Arial" panose="020B0604020202020204" pitchFamily="34" charset="0"/>
              </a:rPr>
              <a:t>定位</a:t>
            </a:r>
            <a:r>
              <a:rPr lang="zh-CN" altLang="en-US" b="1" dirty="0">
                <a:latin typeface="Arial" panose="020B0604020202020204" pitchFamily="34" charset="0"/>
              </a:rPr>
              <a:t>感兴趣区域</a:t>
            </a:r>
            <a:r>
              <a:rPr lang="zh-CN" altLang="en-US" dirty="0">
                <a:latin typeface="Arial" panose="020B0604020202020204" pitchFamily="34" charset="0"/>
              </a:rPr>
              <a:t>的能力，这种能力源自该事物与周围事物的差异性，或由观察者的主观经验引起 </a:t>
            </a:r>
            <a:r>
              <a:rPr lang="en-US" altLang="zh-CN" dirty="0">
                <a:latin typeface="Arial" panose="020B0604020202020204" pitchFamily="34" charset="0"/>
              </a:rPr>
              <a:t>[Li et al. 2014]</a:t>
            </a:r>
            <a:endParaRPr lang="zh-CN" altLang="en-US" dirty="0">
              <a:latin typeface="Arial" panose="020B0604020202020204" pitchFamily="34" charset="0"/>
            </a:endParaRPr>
          </a:p>
        </p:txBody>
      </p:sp>
      <p:sp>
        <p:nvSpPr>
          <p:cNvPr id="10" name="矩形 9">
            <a:extLst>
              <a:ext uri="{FF2B5EF4-FFF2-40B4-BE49-F238E27FC236}">
                <a16:creationId xmlns:a16="http://schemas.microsoft.com/office/drawing/2014/main" id="{11C19E37-1455-4796-9EA3-B4497A4845EA}"/>
              </a:ext>
            </a:extLst>
          </p:cNvPr>
          <p:cNvSpPr/>
          <p:nvPr/>
        </p:nvSpPr>
        <p:spPr>
          <a:xfrm>
            <a:off x="559837" y="1108724"/>
            <a:ext cx="4429418" cy="461665"/>
          </a:xfrm>
          <a:prstGeom prst="rect">
            <a:avLst/>
          </a:prstGeom>
        </p:spPr>
        <p:txBody>
          <a:bodyPr wrap="none">
            <a:spAutoFit/>
          </a:bodyPr>
          <a:lstStyle/>
          <a:p>
            <a:r>
              <a:rPr lang="zh-CN" altLang="en-US" sz="2400" b="1" kern="0" dirty="0">
                <a:latin typeface="微软雅黑" panose="020B0503020204020204" pitchFamily="34" charset="-122"/>
                <a:ea typeface="微软雅黑" panose="020B0503020204020204" pitchFamily="34" charset="-122"/>
              </a:rPr>
              <a:t>视觉显著性 </a:t>
            </a:r>
            <a:r>
              <a:rPr lang="en-US" altLang="zh-CN" sz="2400" b="1" kern="0" dirty="0">
                <a:latin typeface="微软雅黑" panose="020B0503020204020204" pitchFamily="34" charset="-122"/>
                <a:ea typeface="微软雅黑" panose="020B0503020204020204" pitchFamily="34" charset="-122"/>
              </a:rPr>
              <a:t>(Visual Saliency) </a:t>
            </a:r>
            <a:endParaRPr lang="zh-CN" altLang="en-US" sz="2400" dirty="0"/>
          </a:p>
        </p:txBody>
      </p:sp>
      <p:sp>
        <p:nvSpPr>
          <p:cNvPr id="11" name="矩形 10">
            <a:extLst>
              <a:ext uri="{FF2B5EF4-FFF2-40B4-BE49-F238E27FC236}">
                <a16:creationId xmlns:a16="http://schemas.microsoft.com/office/drawing/2014/main" id="{48CD42AA-2098-4AAC-B415-99FD332D6498}"/>
              </a:ext>
            </a:extLst>
          </p:cNvPr>
          <p:cNvSpPr/>
          <p:nvPr/>
        </p:nvSpPr>
        <p:spPr>
          <a:xfrm>
            <a:off x="984417" y="3774837"/>
            <a:ext cx="5796336" cy="873957"/>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Arial" panose="020B0604020202020204" pitchFamily="34" charset="0"/>
              </a:rPr>
              <a:t>通过算法模拟人类的视觉注意机制，检测图像中的显著目标，滤除冗余的背景信息</a:t>
            </a:r>
            <a:endParaRPr lang="en-US" altLang="zh-CN" dirty="0">
              <a:latin typeface="Arial" panose="020B0604020202020204" pitchFamily="34" charset="0"/>
            </a:endParaRPr>
          </a:p>
        </p:txBody>
      </p:sp>
      <p:sp>
        <p:nvSpPr>
          <p:cNvPr id="12" name="矩形 11">
            <a:extLst>
              <a:ext uri="{FF2B5EF4-FFF2-40B4-BE49-F238E27FC236}">
                <a16:creationId xmlns:a16="http://schemas.microsoft.com/office/drawing/2014/main" id="{74B6BC77-0BC1-46B2-891A-87BD8C044DBD}"/>
              </a:ext>
            </a:extLst>
          </p:cNvPr>
          <p:cNvSpPr/>
          <p:nvPr/>
        </p:nvSpPr>
        <p:spPr>
          <a:xfrm>
            <a:off x="571799" y="3220169"/>
            <a:ext cx="6433171" cy="461665"/>
          </a:xfrm>
          <a:prstGeom prst="rect">
            <a:avLst/>
          </a:prstGeom>
        </p:spPr>
        <p:txBody>
          <a:bodyPr wrap="none">
            <a:spAutoFit/>
          </a:bodyPr>
          <a:lstStyle/>
          <a:p>
            <a:r>
              <a:rPr lang="zh-CN" altLang="en-US" sz="2400" b="1" kern="0" dirty="0">
                <a:latin typeface="微软雅黑" panose="020B0503020204020204" pitchFamily="34" charset="-122"/>
                <a:ea typeface="微软雅黑" panose="020B0503020204020204" pitchFamily="34" charset="-122"/>
              </a:rPr>
              <a:t>显著性目标检测</a:t>
            </a:r>
            <a:r>
              <a:rPr lang="en-US" altLang="zh-CN" sz="2400" b="1" kern="0" dirty="0">
                <a:latin typeface="微软雅黑" panose="020B0503020204020204" pitchFamily="34" charset="-122"/>
                <a:ea typeface="微软雅黑" panose="020B0503020204020204" pitchFamily="34" charset="-122"/>
              </a:rPr>
              <a:t>(Salient Object Detection) </a:t>
            </a:r>
            <a:endParaRPr lang="zh-CN" altLang="en-US" sz="2400" dirty="0"/>
          </a:p>
        </p:txBody>
      </p:sp>
    </p:spTree>
    <p:extLst>
      <p:ext uri="{BB962C8B-B14F-4D97-AF65-F5344CB8AC3E}">
        <p14:creationId xmlns:p14="http://schemas.microsoft.com/office/powerpoint/2010/main" val="18489890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843264" cy="913197"/>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自底而上</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自顶而下网络</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a:p>
            <a:pPr marL="285320" lvl="0" indent="-285320" defTabSz="1218323">
              <a:buFont typeface="Wingdings" panose="05000000000000000000" pitchFamily="2" charset="2"/>
              <a:buChar char="p"/>
            </a:pP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2" name="图片 1">
            <a:extLst>
              <a:ext uri="{FF2B5EF4-FFF2-40B4-BE49-F238E27FC236}">
                <a16:creationId xmlns:a16="http://schemas.microsoft.com/office/drawing/2014/main" id="{D900CAED-6620-4F2F-BEC1-A36A4E323EBB}"/>
              </a:ext>
            </a:extLst>
          </p:cNvPr>
          <p:cNvPicPr>
            <a:picLocks noChangeAspect="1"/>
          </p:cNvPicPr>
          <p:nvPr/>
        </p:nvPicPr>
        <p:blipFill>
          <a:blip r:embed="rId4"/>
          <a:stretch>
            <a:fillRect/>
          </a:stretch>
        </p:blipFill>
        <p:spPr>
          <a:xfrm>
            <a:off x="776322" y="931513"/>
            <a:ext cx="5621356" cy="3648949"/>
          </a:xfrm>
          <a:prstGeom prst="rect">
            <a:avLst/>
          </a:prstGeom>
        </p:spPr>
      </p:pic>
      <p:pic>
        <p:nvPicPr>
          <p:cNvPr id="3" name="图片 2">
            <a:extLst>
              <a:ext uri="{FF2B5EF4-FFF2-40B4-BE49-F238E27FC236}">
                <a16:creationId xmlns:a16="http://schemas.microsoft.com/office/drawing/2014/main" id="{FC72B3C1-6815-442F-8140-0D302D895547}"/>
              </a:ext>
            </a:extLst>
          </p:cNvPr>
          <p:cNvPicPr>
            <a:picLocks noChangeAspect="1"/>
          </p:cNvPicPr>
          <p:nvPr/>
        </p:nvPicPr>
        <p:blipFill>
          <a:blip r:embed="rId5"/>
          <a:stretch>
            <a:fillRect/>
          </a:stretch>
        </p:blipFill>
        <p:spPr>
          <a:xfrm>
            <a:off x="6511040" y="877569"/>
            <a:ext cx="4824830" cy="1992188"/>
          </a:xfrm>
          <a:prstGeom prst="rect">
            <a:avLst/>
          </a:prstGeom>
        </p:spPr>
      </p:pic>
      <p:sp>
        <p:nvSpPr>
          <p:cNvPr id="5" name="文本框 4">
            <a:extLst>
              <a:ext uri="{FF2B5EF4-FFF2-40B4-BE49-F238E27FC236}">
                <a16:creationId xmlns:a16="http://schemas.microsoft.com/office/drawing/2014/main" id="{82EF4955-5D2C-41FB-BAEC-26BF65BBFA86}"/>
              </a:ext>
            </a:extLst>
          </p:cNvPr>
          <p:cNvSpPr txBox="1"/>
          <p:nvPr/>
        </p:nvSpPr>
        <p:spPr>
          <a:xfrm>
            <a:off x="4187803" y="4696462"/>
            <a:ext cx="21505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residual learning</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9" name="图片 8">
            <a:extLst>
              <a:ext uri="{FF2B5EF4-FFF2-40B4-BE49-F238E27FC236}">
                <a16:creationId xmlns:a16="http://schemas.microsoft.com/office/drawing/2014/main" id="{9C0A41DC-EC9E-4DFE-BD44-E270A0D76E11}"/>
              </a:ext>
            </a:extLst>
          </p:cNvPr>
          <p:cNvPicPr>
            <a:picLocks noChangeAspect="1"/>
          </p:cNvPicPr>
          <p:nvPr/>
        </p:nvPicPr>
        <p:blipFill>
          <a:blip r:embed="rId6"/>
          <a:stretch>
            <a:fillRect/>
          </a:stretch>
        </p:blipFill>
        <p:spPr>
          <a:xfrm>
            <a:off x="890839" y="4696462"/>
            <a:ext cx="404793" cy="338554"/>
          </a:xfrm>
          <a:prstGeom prst="rect">
            <a:avLst/>
          </a:prstGeom>
        </p:spPr>
      </p:pic>
      <p:sp>
        <p:nvSpPr>
          <p:cNvPr id="10" name="文本框 9">
            <a:extLst>
              <a:ext uri="{FF2B5EF4-FFF2-40B4-BE49-F238E27FC236}">
                <a16:creationId xmlns:a16="http://schemas.microsoft.com/office/drawing/2014/main" id="{6BDA260A-593A-4763-924C-23643C1BAD8A}"/>
              </a:ext>
            </a:extLst>
          </p:cNvPr>
          <p:cNvSpPr txBox="1"/>
          <p:nvPr/>
        </p:nvSpPr>
        <p:spPr>
          <a:xfrm>
            <a:off x="155550" y="588684"/>
            <a:ext cx="7184900" cy="400110"/>
          </a:xfrm>
          <a:prstGeom prst="rect">
            <a:avLst/>
          </a:prstGeom>
          <a:noFill/>
        </p:spPr>
        <p:txBody>
          <a:bodyPr wrap="square" rtlCol="0">
            <a:spAutoFit/>
          </a:bodyPr>
          <a:lstStyle/>
          <a:p>
            <a:pPr lvl="0">
              <a:defRPr/>
            </a:pPr>
            <a:r>
              <a:rPr kumimoji="0" lang="zh-CN" altLang="en-US" sz="2000" b="1" i="0" u="none" strike="noStrike" kern="0" cap="none" spc="0" normalizeH="0" baseline="0" noProof="0" dirty="0">
                <a:ln>
                  <a:noFill/>
                </a:ln>
                <a:solidFill>
                  <a:srgbClr val="071F65"/>
                </a:solidFill>
                <a:effectLst/>
                <a:uLnTx/>
                <a:uFillTx/>
                <a:latin typeface="等线" panose="020F0502020204030204"/>
                <a:ea typeface="等线" panose="02010600030101010101" pitchFamily="2" charset="-122"/>
                <a:cs typeface="+mn-ea"/>
                <a:sym typeface="+mn-lt"/>
              </a:rPr>
              <a:t>网络结构</a:t>
            </a:r>
            <a:r>
              <a:rPr lang="en-US" altLang="zh-CN" sz="2000" b="1" kern="0" dirty="0">
                <a:solidFill>
                  <a:srgbClr val="071F65"/>
                </a:solidFill>
                <a:cs typeface="+mn-ea"/>
                <a:sym typeface="+mn-lt"/>
              </a:rPr>
              <a:t>(reverse attention) </a:t>
            </a:r>
            <a:r>
              <a:rPr kumimoji="0" lang="zh-CN" altLang="en-US" sz="2000" b="1" i="0" u="none" strike="noStrike" kern="0" cap="none" spc="0" normalizeH="0" baseline="0" noProof="0" dirty="0">
                <a:ln>
                  <a:noFill/>
                </a:ln>
                <a:solidFill>
                  <a:srgbClr val="071F65"/>
                </a:solidFill>
                <a:effectLst/>
                <a:uLnTx/>
                <a:uFillTx/>
                <a:latin typeface="等线" panose="020F0502020204030204"/>
                <a:ea typeface="等线" panose="02010600030101010101" pitchFamily="2" charset="-122"/>
                <a:cs typeface="+mn-ea"/>
                <a:sym typeface="+mn-lt"/>
              </a:rPr>
              <a:t>：</a:t>
            </a:r>
          </a:p>
        </p:txBody>
      </p:sp>
      <p:pic>
        <p:nvPicPr>
          <p:cNvPr id="11" name="图片 10">
            <a:extLst>
              <a:ext uri="{FF2B5EF4-FFF2-40B4-BE49-F238E27FC236}">
                <a16:creationId xmlns:a16="http://schemas.microsoft.com/office/drawing/2014/main" id="{B67D8CDF-59DC-42A5-8090-B4901AFE804F}"/>
              </a:ext>
            </a:extLst>
          </p:cNvPr>
          <p:cNvPicPr>
            <a:picLocks noChangeAspect="1"/>
          </p:cNvPicPr>
          <p:nvPr/>
        </p:nvPicPr>
        <p:blipFill>
          <a:blip r:embed="rId7"/>
          <a:stretch>
            <a:fillRect/>
          </a:stretch>
        </p:blipFill>
        <p:spPr>
          <a:xfrm>
            <a:off x="3538437" y="4735552"/>
            <a:ext cx="298465" cy="273064"/>
          </a:xfrm>
          <a:prstGeom prst="rect">
            <a:avLst/>
          </a:prstGeom>
        </p:spPr>
      </p:pic>
      <p:sp>
        <p:nvSpPr>
          <p:cNvPr id="13" name="文本框 12">
            <a:extLst>
              <a:ext uri="{FF2B5EF4-FFF2-40B4-BE49-F238E27FC236}">
                <a16:creationId xmlns:a16="http://schemas.microsoft.com/office/drawing/2014/main" id="{92CCBAFC-1112-4785-8ABC-0A555FEAE75B}"/>
              </a:ext>
            </a:extLst>
          </p:cNvPr>
          <p:cNvSpPr txBox="1"/>
          <p:nvPr/>
        </p:nvSpPr>
        <p:spPr>
          <a:xfrm>
            <a:off x="1555697" y="4696462"/>
            <a:ext cx="21505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reverse attention</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2BC670FB-75EF-42AA-96B4-112C67670950}"/>
              </a:ext>
            </a:extLst>
          </p:cNvPr>
          <p:cNvSpPr txBox="1"/>
          <p:nvPr/>
        </p:nvSpPr>
        <p:spPr>
          <a:xfrm>
            <a:off x="3186775" y="1274071"/>
            <a:ext cx="100102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VGG16</a:t>
            </a:r>
            <a:endParaRPr kumimoji="0" lang="zh-CN" altLang="en-US"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7" name="文本框 16">
            <a:extLst>
              <a:ext uri="{FF2B5EF4-FFF2-40B4-BE49-F238E27FC236}">
                <a16:creationId xmlns:a16="http://schemas.microsoft.com/office/drawing/2014/main" id="{F5108141-2E78-4642-AEBD-CF46DB935550}"/>
              </a:ext>
            </a:extLst>
          </p:cNvPr>
          <p:cNvSpPr txBox="1"/>
          <p:nvPr/>
        </p:nvSpPr>
        <p:spPr>
          <a:xfrm>
            <a:off x="919665" y="5254238"/>
            <a:ext cx="10837341" cy="1156855"/>
          </a:xfrm>
          <a:prstGeom prst="rect">
            <a:avLst/>
          </a:prstGeom>
          <a:noFill/>
        </p:spPr>
        <p:txBody>
          <a:bodyPr wrap="square" rtlCol="0">
            <a:spAutoFit/>
          </a:bodyPr>
          <a:lstStyle/>
          <a:p>
            <a:pPr algn="just">
              <a:lnSpc>
                <a:spcPct val="150000"/>
              </a:lnSpc>
              <a:defRPr/>
            </a:pPr>
            <a:r>
              <a:rPr lang="zh-CN" altLang="en-US" sz="1600" dirty="0">
                <a:solidFill>
                  <a:prstClr val="black"/>
                </a:solidFill>
                <a:latin typeface="微软雅黑" panose="020B0503020204020204" pitchFamily="34" charset="-122"/>
                <a:ea typeface="微软雅黑" panose="020B0503020204020204" pitchFamily="34" charset="-122"/>
              </a:rPr>
              <a:t>该方法首先在最深层生成一个语义清晰但分辨率较低的粗糙显著图，通过侧边输出特征中删除当前预测的显著区域（当前预测从其较深的层上采样得到），引导整个网络依次发现互补目标区域和细节。这种自上而下的擦除方式最终可以将粗分辨率和低分辨率预测重新定义为一个完整的、高分辨率的显著性图。</a:t>
            </a:r>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001BBE5-B95D-4F7D-A0BB-BC0AE41C539A}"/>
                  </a:ext>
                </a:extLst>
              </p:cNvPr>
              <p:cNvSpPr/>
              <p:nvPr/>
            </p:nvSpPr>
            <p:spPr>
              <a:xfrm>
                <a:off x="7150637" y="3613674"/>
                <a:ext cx="4824830" cy="1629100"/>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side-output feature</a:t>
                </a:r>
              </a:p>
              <a:p>
                <a:r>
                  <a:rPr lang="en-US" altLang="zh-CN" sz="1600" dirty="0">
                    <a:latin typeface="微软雅黑" panose="020B0503020204020204" pitchFamily="34" charset="-122"/>
                    <a:ea typeface="微软雅黑" panose="020B0503020204020204" pitchFamily="34" charset="-122"/>
                  </a:rPr>
                  <a:t>A: reverse attention weight</a:t>
                </a:r>
              </a:p>
              <a:p>
                <a:r>
                  <a:rPr lang="en-US" altLang="zh-CN" sz="1600" dirty="0">
                    <a:latin typeface="微软雅黑" panose="020B0503020204020204" pitchFamily="34" charset="-122"/>
                    <a:ea typeface="微软雅黑" panose="020B0503020204020204" pitchFamily="34" charset="-122"/>
                  </a:rPr>
                  <a:t>F: output attentive feature</a:t>
                </a:r>
              </a:p>
              <a:p>
                <a:r>
                  <a:rPr lang="en-US" altLang="zh-CN" sz="1600" dirty="0">
                    <a:latin typeface="微软雅黑" panose="020B0503020204020204" pitchFamily="34" charset="-122"/>
                    <a:ea typeface="微软雅黑" panose="020B0503020204020204" pitchFamily="34" charset="-122"/>
                  </a:rPr>
                  <a:t>Z: the spatial position of the feature map</a:t>
                </a:r>
              </a:p>
              <a:p>
                <a:r>
                  <a:rPr lang="en-US" altLang="zh-CN" sz="1600" dirty="0">
                    <a:latin typeface="微软雅黑" panose="020B0503020204020204" pitchFamily="34" charset="-122"/>
                    <a:ea typeface="微软雅黑" panose="020B0503020204020204" pitchFamily="34" charset="-122"/>
                  </a:rPr>
                  <a:t>c: the index of the feature channel</a:t>
                </a:r>
              </a:p>
              <a:p>
                <a14:m>
                  <m:oMath xmlns:m="http://schemas.openxmlformats.org/officeDocument/2006/math">
                    <m:sSubSup>
                      <m:sSubSupPr>
                        <m:ctrlPr>
                          <a:rPr lang="en-US" altLang="zh-CN" sz="1600" i="1" smtClean="0">
                            <a:latin typeface="Cambria Math" panose="02040503050406030204" pitchFamily="18" charset="0"/>
                            <a:ea typeface="微软雅黑" panose="020B0503020204020204" pitchFamily="34" charset="-122"/>
                          </a:rPr>
                        </m:ctrlPr>
                      </m:sSubSupPr>
                      <m:e>
                        <m:r>
                          <a:rPr lang="en-US" altLang="zh-CN" sz="1600" b="0" i="1" smtClean="0">
                            <a:latin typeface="Cambria Math" panose="02040503050406030204" pitchFamily="18" charset="0"/>
                            <a:ea typeface="微软雅黑" panose="020B0503020204020204" pitchFamily="34" charset="-122"/>
                          </a:rPr>
                          <m:t>𝑆</m:t>
                        </m:r>
                      </m:e>
                      <m:sub>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sub>
                      <m:sup>
                        <m:r>
                          <a:rPr lang="en-US" altLang="zh-CN" sz="1600" b="0" i="1" smtClean="0">
                            <a:latin typeface="Cambria Math" panose="02040503050406030204" pitchFamily="18" charset="0"/>
                            <a:ea typeface="微软雅黑" panose="020B0503020204020204" pitchFamily="34" charset="-122"/>
                          </a:rPr>
                          <m:t>𝑢𝑝</m:t>
                        </m:r>
                      </m:sup>
                    </m:sSubSup>
                  </m:oMath>
                </a14:m>
                <a:r>
                  <a:rPr lang="en-US" altLang="zh-CN" sz="1600" dirty="0">
                    <a:latin typeface="微软雅黑" panose="020B0503020204020204" pitchFamily="34" charset="-122"/>
                    <a:ea typeface="微软雅黑" panose="020B0503020204020204" pitchFamily="34" charset="-122"/>
                  </a:rPr>
                  <a:t>: upsampled prediction of side-output </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 + 1</a:t>
                </a:r>
                <a:endParaRPr lang="zh-CN" altLang="en-US" sz="1600" dirty="0">
                  <a:latin typeface="微软雅黑" panose="020B0503020204020204" pitchFamily="34" charset="-122"/>
                  <a:ea typeface="微软雅黑" panose="020B0503020204020204" pitchFamily="34" charset="-122"/>
                </a:endParaRPr>
              </a:p>
            </p:txBody>
          </p:sp>
        </mc:Choice>
        <mc:Fallback xmlns="">
          <p:sp>
            <p:nvSpPr>
              <p:cNvPr id="16" name="矩形 15">
                <a:extLst>
                  <a:ext uri="{FF2B5EF4-FFF2-40B4-BE49-F238E27FC236}">
                    <a16:creationId xmlns:a16="http://schemas.microsoft.com/office/drawing/2014/main" id="{1001BBE5-B95D-4F7D-A0BB-BC0AE41C539A}"/>
                  </a:ext>
                </a:extLst>
              </p:cNvPr>
              <p:cNvSpPr>
                <a:spLocks noRot="1" noChangeAspect="1" noMove="1" noResize="1" noEditPoints="1" noAdjustHandles="1" noChangeArrowheads="1" noChangeShapeType="1" noTextEdit="1"/>
              </p:cNvSpPr>
              <p:nvPr/>
            </p:nvSpPr>
            <p:spPr>
              <a:xfrm>
                <a:off x="7150637" y="3613674"/>
                <a:ext cx="4824830" cy="1629100"/>
              </a:xfrm>
              <a:prstGeom prst="rect">
                <a:avLst/>
              </a:prstGeom>
              <a:blipFill>
                <a:blip r:embed="rId8"/>
                <a:stretch>
                  <a:fillRect l="-632" t="-1124" b="-1124"/>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17D43E6E-236D-486B-85D6-5E00DD58DC79}"/>
              </a:ext>
            </a:extLst>
          </p:cNvPr>
          <p:cNvPicPr>
            <a:picLocks noChangeAspect="1"/>
          </p:cNvPicPr>
          <p:nvPr/>
        </p:nvPicPr>
        <p:blipFill>
          <a:blip r:embed="rId9"/>
          <a:stretch>
            <a:fillRect/>
          </a:stretch>
        </p:blipFill>
        <p:spPr>
          <a:xfrm>
            <a:off x="7013904" y="3249785"/>
            <a:ext cx="2266950" cy="352425"/>
          </a:xfrm>
          <a:prstGeom prst="rect">
            <a:avLst/>
          </a:prstGeom>
        </p:spPr>
      </p:pic>
      <p:pic>
        <p:nvPicPr>
          <p:cNvPr id="19" name="图片 18">
            <a:extLst>
              <a:ext uri="{FF2B5EF4-FFF2-40B4-BE49-F238E27FC236}">
                <a16:creationId xmlns:a16="http://schemas.microsoft.com/office/drawing/2014/main" id="{1695B4BA-8BCF-4C48-BA1D-E6553A702A1A}"/>
              </a:ext>
            </a:extLst>
          </p:cNvPr>
          <p:cNvPicPr>
            <a:picLocks noChangeAspect="1"/>
          </p:cNvPicPr>
          <p:nvPr/>
        </p:nvPicPr>
        <p:blipFill>
          <a:blip r:embed="rId10"/>
          <a:stretch>
            <a:fillRect/>
          </a:stretch>
        </p:blipFill>
        <p:spPr>
          <a:xfrm>
            <a:off x="7013904" y="2904213"/>
            <a:ext cx="1646223" cy="261651"/>
          </a:xfrm>
          <a:prstGeom prst="rect">
            <a:avLst/>
          </a:prstGeom>
        </p:spPr>
      </p:pic>
      <p:sp>
        <p:nvSpPr>
          <p:cNvPr id="8" name="灯片编号占位符 7">
            <a:extLst>
              <a:ext uri="{FF2B5EF4-FFF2-40B4-BE49-F238E27FC236}">
                <a16:creationId xmlns:a16="http://schemas.microsoft.com/office/drawing/2014/main" id="{DF824439-6277-4CF4-89F6-31A2DD397408}"/>
              </a:ext>
            </a:extLst>
          </p:cNvPr>
          <p:cNvSpPr>
            <a:spLocks noGrp="1"/>
          </p:cNvSpPr>
          <p:nvPr>
            <p:ph type="sldNum" sz="quarter" idx="12"/>
          </p:nvPr>
        </p:nvSpPr>
        <p:spPr/>
        <p:txBody>
          <a:bodyPr/>
          <a:lstStyle/>
          <a:p>
            <a:fld id="{AFC0EA47-5C79-47C2-8325-B83899E65CFC}" type="slidenum">
              <a:rPr lang="zh-CN" altLang="en-US" smtClean="0"/>
              <a:t>30</a:t>
            </a:fld>
            <a:endParaRPr lang="zh-CN" altLang="en-US"/>
          </a:p>
        </p:txBody>
      </p:sp>
    </p:spTree>
    <p:extLst>
      <p:ext uri="{BB962C8B-B14F-4D97-AF65-F5344CB8AC3E}">
        <p14:creationId xmlns:p14="http://schemas.microsoft.com/office/powerpoint/2010/main" val="1413009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843264"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自底而上</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自顶而下网络</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5" name="图片 4">
            <a:extLst>
              <a:ext uri="{FF2B5EF4-FFF2-40B4-BE49-F238E27FC236}">
                <a16:creationId xmlns:a16="http://schemas.microsoft.com/office/drawing/2014/main" id="{B4D2B2EA-2513-4844-9370-37AEEE940FA5}"/>
              </a:ext>
            </a:extLst>
          </p:cNvPr>
          <p:cNvPicPr>
            <a:picLocks noChangeAspect="1"/>
          </p:cNvPicPr>
          <p:nvPr/>
        </p:nvPicPr>
        <p:blipFill>
          <a:blip r:embed="rId3"/>
          <a:stretch>
            <a:fillRect/>
          </a:stretch>
        </p:blipFill>
        <p:spPr>
          <a:xfrm>
            <a:off x="7304299" y="1919002"/>
            <a:ext cx="4556644" cy="3579619"/>
          </a:xfrm>
          <a:prstGeom prst="rect">
            <a:avLst/>
          </a:prstGeom>
        </p:spPr>
      </p:pic>
      <p:sp>
        <p:nvSpPr>
          <p:cNvPr id="7" name="文本框 6">
            <a:extLst>
              <a:ext uri="{FF2B5EF4-FFF2-40B4-BE49-F238E27FC236}">
                <a16:creationId xmlns:a16="http://schemas.microsoft.com/office/drawing/2014/main" id="{742F8520-1C0D-4E35-A7CE-1FB6D9614A14}"/>
              </a:ext>
            </a:extLst>
          </p:cNvPr>
          <p:cNvSpPr txBox="1"/>
          <p:nvPr/>
        </p:nvSpPr>
        <p:spPr>
          <a:xfrm>
            <a:off x="298325" y="607037"/>
            <a:ext cx="7184900" cy="400110"/>
          </a:xfrm>
          <a:prstGeom prst="rect">
            <a:avLst/>
          </a:prstGeom>
          <a:noFill/>
        </p:spPr>
        <p:txBody>
          <a:bodyPr wrap="square" rtlCol="0">
            <a:spAutoFit/>
          </a:bodyPr>
          <a:lstStyle/>
          <a:p>
            <a:pPr lvl="0">
              <a:defRPr/>
            </a:pPr>
            <a:r>
              <a:rPr lang="zh-CN" altLang="en-US" sz="2000" b="1" kern="0" dirty="0">
                <a:solidFill>
                  <a:srgbClr val="071F65"/>
                </a:solidFill>
                <a:cs typeface="+mn-ea"/>
                <a:sym typeface="+mn-lt"/>
              </a:rPr>
              <a:t>主要贡献：</a:t>
            </a:r>
            <a:endParaRPr kumimoji="0" lang="zh-CN" altLang="en-US" sz="2000" b="1" i="0" u="none" strike="noStrike" kern="0" cap="none" spc="0" normalizeH="0" baseline="0" noProof="0" dirty="0">
              <a:ln>
                <a:noFill/>
              </a:ln>
              <a:solidFill>
                <a:srgbClr val="071F65"/>
              </a:solidFill>
              <a:effectLst/>
              <a:uLnTx/>
              <a:uFillTx/>
              <a:latin typeface="等线" panose="020F0502020204030204"/>
              <a:ea typeface="等线" panose="02010600030101010101" pitchFamily="2" charset="-122"/>
              <a:cs typeface="+mn-ea"/>
              <a:sym typeface="+mn-lt"/>
            </a:endParaRPr>
          </a:p>
        </p:txBody>
      </p:sp>
      <p:sp>
        <p:nvSpPr>
          <p:cNvPr id="9" name="文本框 8">
            <a:extLst>
              <a:ext uri="{FF2B5EF4-FFF2-40B4-BE49-F238E27FC236}">
                <a16:creationId xmlns:a16="http://schemas.microsoft.com/office/drawing/2014/main" id="{4A6FE5BE-22D5-4A32-AF25-ADFE055241AB}"/>
              </a:ext>
            </a:extLst>
          </p:cNvPr>
          <p:cNvSpPr txBox="1"/>
          <p:nvPr/>
        </p:nvSpPr>
        <p:spPr>
          <a:xfrm>
            <a:off x="7449819" y="1402500"/>
            <a:ext cx="4631083" cy="338554"/>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各模型大小和精度比较（</a:t>
            </a: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ECSSD</a:t>
            </a: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数据集）</a:t>
            </a:r>
          </a:p>
        </p:txBody>
      </p:sp>
      <p:sp>
        <p:nvSpPr>
          <p:cNvPr id="11" name="文本框 10">
            <a:extLst>
              <a:ext uri="{FF2B5EF4-FFF2-40B4-BE49-F238E27FC236}">
                <a16:creationId xmlns:a16="http://schemas.microsoft.com/office/drawing/2014/main" id="{3D83DB31-0070-479C-B68E-56518C617DA5}"/>
              </a:ext>
            </a:extLst>
          </p:cNvPr>
          <p:cNvSpPr txBox="1"/>
          <p:nvPr/>
        </p:nvSpPr>
        <p:spPr>
          <a:xfrm>
            <a:off x="640158" y="1340749"/>
            <a:ext cx="6196478" cy="3372846"/>
          </a:xfrm>
          <a:prstGeom prst="rect">
            <a:avLst/>
          </a:prstGeom>
          <a:noFill/>
        </p:spPr>
        <p:txBody>
          <a:bodyPr wrap="square" rtlCol="0">
            <a:spAutoFit/>
          </a:bodyPr>
          <a:lstStyle/>
          <a:p>
            <a:pPr marL="342900" lvl="0" indent="-342900" algn="just">
              <a:lnSpc>
                <a:spcPct val="150000"/>
              </a:lnSpc>
              <a:buFont typeface="+mj-lt"/>
              <a:buAutoNum type="arabicPeriod"/>
              <a:defRPr/>
            </a:pPr>
            <a:r>
              <a:rPr lang="zh-CN" altLang="en-US" sz="1600" dirty="0">
                <a:solidFill>
                  <a:prstClr val="black"/>
                </a:solidFill>
                <a:latin typeface="微软雅黑" panose="020B0503020204020204" pitchFamily="34" charset="-122"/>
                <a:ea typeface="微软雅黑" panose="020B0503020204020204" pitchFamily="34" charset="-122"/>
              </a:rPr>
              <a:t>将残差学习引入到</a:t>
            </a:r>
            <a:r>
              <a:rPr lang="en-US" altLang="zh-CN" sz="1600" dirty="0" err="1">
                <a:solidFill>
                  <a:prstClr val="black"/>
                </a:solidFill>
                <a:latin typeface="微软雅黑" panose="020B0503020204020204" pitchFamily="34" charset="-122"/>
                <a:ea typeface="微软雅黑" panose="020B0503020204020204" pitchFamily="34" charset="-122"/>
              </a:rPr>
              <a:t>hed</a:t>
            </a:r>
            <a:r>
              <a:rPr lang="zh-CN" altLang="en-US" sz="1600" dirty="0">
                <a:solidFill>
                  <a:prstClr val="black"/>
                </a:solidFill>
                <a:latin typeface="微软雅黑" panose="020B0503020204020204" pitchFamily="34" charset="-122"/>
                <a:ea typeface="微软雅黑" panose="020B0503020204020204" pitchFamily="34" charset="-122"/>
              </a:rPr>
              <a:t>的显著目标检测体系结构中。利用学习到的侧输出残差特征，与已有的深度显著性网络相比，显著性映射图的分辨率可以用更少的参数逐步提高。</a:t>
            </a:r>
            <a:endParaRPr lang="en-US" altLang="zh-CN" sz="1600" dirty="0">
              <a:solidFill>
                <a:prstClr val="black"/>
              </a:solidFill>
              <a:latin typeface="微软雅黑" panose="020B0503020204020204" pitchFamily="34" charset="-122"/>
              <a:ea typeface="微软雅黑" panose="020B0503020204020204" pitchFamily="34" charset="-122"/>
            </a:endParaRPr>
          </a:p>
          <a:p>
            <a:pPr marL="342900" lvl="0" indent="-342900" algn="just">
              <a:lnSpc>
                <a:spcPct val="150000"/>
              </a:lnSpc>
              <a:buFont typeface="+mj-lt"/>
              <a:buAutoNum type="arabicPeriod"/>
              <a:defRPr/>
            </a:pPr>
            <a:r>
              <a:rPr lang="zh-CN" altLang="en-US" sz="1600" dirty="0">
                <a:solidFill>
                  <a:prstClr val="black"/>
                </a:solidFill>
                <a:latin typeface="微软雅黑" panose="020B0503020204020204" pitchFamily="34" charset="-122"/>
                <a:ea typeface="微软雅黑" panose="020B0503020204020204" pitchFamily="34" charset="-122"/>
              </a:rPr>
              <a:t>进一步提出了反向注意</a:t>
            </a:r>
            <a:r>
              <a:rPr lang="en-US" altLang="zh-CN" sz="1600" dirty="0">
                <a:latin typeface="微软雅黑" panose="020B0503020204020204" pitchFamily="34" charset="-122"/>
                <a:ea typeface="微软雅黑" panose="020B0503020204020204" pitchFamily="34" charset="-122"/>
              </a:rPr>
              <a:t>reverse attention</a:t>
            </a:r>
            <a:r>
              <a:rPr lang="zh-CN" altLang="en-US" sz="1600" dirty="0">
                <a:solidFill>
                  <a:prstClr val="black"/>
                </a:solidFill>
                <a:latin typeface="微软雅黑" panose="020B0503020204020204" pitchFamily="34" charset="-122"/>
                <a:ea typeface="微软雅黑" panose="020B0503020204020204" pitchFamily="34" charset="-122"/>
              </a:rPr>
              <a:t>指导侧输出残差学习。通过消除当前的预测图，网络能够高效、快速地发现丢失的目标部件和剩余细节，从而显著提高性能。</a:t>
            </a:r>
            <a:endParaRPr lang="en-US" altLang="zh-CN" sz="1600" dirty="0">
              <a:solidFill>
                <a:prstClr val="black"/>
              </a:solidFill>
              <a:latin typeface="微软雅黑" panose="020B0503020204020204" pitchFamily="34" charset="-122"/>
              <a:ea typeface="微软雅黑" panose="020B0503020204020204" pitchFamily="34" charset="-122"/>
            </a:endParaRPr>
          </a:p>
          <a:p>
            <a:pPr marL="342900" lvl="0" indent="-342900" algn="just">
              <a:lnSpc>
                <a:spcPct val="150000"/>
              </a:lnSpc>
              <a:buFont typeface="+mj-lt"/>
              <a:buAutoNum type="arabicPeriod"/>
              <a:defRPr/>
            </a:pPr>
            <a:r>
              <a:rPr lang="zh-CN" altLang="en-US" sz="1600" dirty="0">
                <a:solidFill>
                  <a:prstClr val="black"/>
                </a:solidFill>
                <a:latin typeface="微软雅黑" panose="020B0503020204020204" pitchFamily="34" charset="-122"/>
                <a:ea typeface="微软雅黑" panose="020B0503020204020204" pitchFamily="34" charset="-122"/>
              </a:rPr>
              <a:t>得益于上述两个组成部分，我们的方法始终实现与最新方法相当的性能，并且在简单性、效率（</a:t>
            </a:r>
            <a:r>
              <a:rPr lang="en-US" altLang="zh-CN" sz="1600" dirty="0">
                <a:solidFill>
                  <a:prstClr val="black"/>
                </a:solidFill>
                <a:latin typeface="微软雅黑" panose="020B0503020204020204" pitchFamily="34" charset="-122"/>
                <a:ea typeface="微软雅黑" panose="020B0503020204020204" pitchFamily="34" charset="-122"/>
              </a:rPr>
              <a:t>45 fps</a:t>
            </a:r>
            <a:r>
              <a:rPr lang="zh-CN" altLang="en-US" sz="1600" dirty="0">
                <a:solidFill>
                  <a:prstClr val="black"/>
                </a:solidFill>
                <a:latin typeface="微软雅黑" panose="020B0503020204020204" pitchFamily="34" charset="-122"/>
                <a:ea typeface="微软雅黑" panose="020B0503020204020204" pitchFamily="34" charset="-122"/>
              </a:rPr>
              <a:t>）和模型大小（</a:t>
            </a:r>
            <a:r>
              <a:rPr lang="en-US" altLang="zh-CN" sz="1600" dirty="0">
                <a:solidFill>
                  <a:prstClr val="black"/>
                </a:solidFill>
                <a:latin typeface="微软雅黑" panose="020B0503020204020204" pitchFamily="34" charset="-122"/>
                <a:ea typeface="微软雅黑" panose="020B0503020204020204" pitchFamily="34" charset="-122"/>
              </a:rPr>
              <a:t>81 mb</a:t>
            </a:r>
            <a:r>
              <a:rPr lang="zh-CN" altLang="en-US" sz="1600" dirty="0">
                <a:solidFill>
                  <a:prstClr val="black"/>
                </a:solidFill>
                <a:latin typeface="微软雅黑" panose="020B0503020204020204" pitchFamily="34" charset="-122"/>
                <a:ea typeface="微软雅黑" panose="020B0503020204020204" pitchFamily="34" charset="-122"/>
              </a:rPr>
              <a:t>）方面具有优势。</a:t>
            </a:r>
          </a:p>
        </p:txBody>
      </p:sp>
      <p:sp>
        <p:nvSpPr>
          <p:cNvPr id="3" name="灯片编号占位符 2">
            <a:extLst>
              <a:ext uri="{FF2B5EF4-FFF2-40B4-BE49-F238E27FC236}">
                <a16:creationId xmlns:a16="http://schemas.microsoft.com/office/drawing/2014/main" id="{5D7BBCB6-C377-4E28-8BF0-A786AFBCA624}"/>
              </a:ext>
            </a:extLst>
          </p:cNvPr>
          <p:cNvSpPr>
            <a:spLocks noGrp="1"/>
          </p:cNvSpPr>
          <p:nvPr>
            <p:ph type="sldNum" sz="quarter" idx="12"/>
          </p:nvPr>
        </p:nvSpPr>
        <p:spPr/>
        <p:txBody>
          <a:bodyPr/>
          <a:lstStyle/>
          <a:p>
            <a:fld id="{AFC0EA47-5C79-47C2-8325-B83899E65CFC}" type="slidenum">
              <a:rPr lang="zh-CN" altLang="en-US" smtClean="0"/>
              <a:t>31</a:t>
            </a:fld>
            <a:endParaRPr lang="zh-CN" altLang="en-US"/>
          </a:p>
        </p:txBody>
      </p:sp>
    </p:spTree>
    <p:extLst>
      <p:ext uri="{BB962C8B-B14F-4D97-AF65-F5344CB8AC3E}">
        <p14:creationId xmlns:p14="http://schemas.microsoft.com/office/powerpoint/2010/main" val="1876170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400942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多任务网络</a:t>
            </a:r>
            <a:endParaRPr kumimoji="0" lang="en-US" altLang="zh-CN"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5" name="矩形 4">
            <a:extLst>
              <a:ext uri="{FF2B5EF4-FFF2-40B4-BE49-F238E27FC236}">
                <a16:creationId xmlns:a16="http://schemas.microsoft.com/office/drawing/2014/main" id="{258CD08A-3CE7-452D-83B1-155EDC87F1B7}"/>
              </a:ext>
            </a:extLst>
          </p:cNvPr>
          <p:cNvSpPr/>
          <p:nvPr/>
        </p:nvSpPr>
        <p:spPr>
          <a:xfrm>
            <a:off x="834163" y="821404"/>
            <a:ext cx="10704827" cy="1077218"/>
          </a:xfrm>
          <a:prstGeom prst="rect">
            <a:avLst/>
          </a:prstGeom>
          <a:noFill/>
        </p:spPr>
        <p:txBody>
          <a:bodyPr wrap="square" lIns="91440" tIns="45720" rIns="91440" bIns="45720">
            <a:spAutoFit/>
          </a:bodyPr>
          <a:lstStyle/>
          <a:p>
            <a:pPr lvl="0" algn="ctr"/>
            <a:r>
              <a:rPr lang="en-US" altLang="zh-CN" sz="3200" dirty="0">
                <a:ln w="0"/>
                <a:solidFill>
                  <a:srgbClr val="002060"/>
                </a:solidFill>
                <a:effectLst>
                  <a:outerShdw blurRad="38100" dist="25400" dir="5400000" algn="ctr" rotWithShape="0">
                    <a:srgbClr val="6E747A">
                      <a:alpha val="43000"/>
                    </a:srgbClr>
                  </a:outerShdw>
                </a:effectLst>
              </a:rPr>
              <a:t>Saliency unified: A deep architecture for simultaneous eye fixation prediction and salient object segmentation</a:t>
            </a:r>
            <a:endParaRPr kumimoji="0" lang="zh-CN" altLang="en-US" sz="3200" b="0" i="0" u="none" strike="noStrike" kern="1200" cap="none" spc="0" normalizeH="0" baseline="0" noProof="0" dirty="0">
              <a:ln w="0"/>
              <a:solidFill>
                <a:srgbClr val="002060"/>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endParaRPr>
          </a:p>
        </p:txBody>
      </p:sp>
      <p:sp>
        <p:nvSpPr>
          <p:cNvPr id="2" name="文本框 1">
            <a:extLst>
              <a:ext uri="{FF2B5EF4-FFF2-40B4-BE49-F238E27FC236}">
                <a16:creationId xmlns:a16="http://schemas.microsoft.com/office/drawing/2014/main" id="{D81FF824-9392-4514-83BA-03A33D58A66A}"/>
              </a:ext>
            </a:extLst>
          </p:cNvPr>
          <p:cNvSpPr txBox="1"/>
          <p:nvPr/>
        </p:nvSpPr>
        <p:spPr>
          <a:xfrm>
            <a:off x="3010917" y="1886503"/>
            <a:ext cx="6853187" cy="369332"/>
          </a:xfrm>
          <a:prstGeom prst="rect">
            <a:avLst/>
          </a:prstGeom>
          <a:noFill/>
        </p:spPr>
        <p:txBody>
          <a:bodyPr wrap="square" rtlCol="0">
            <a:spAutoFit/>
          </a:bodyPr>
          <a:lstStyle/>
          <a:p>
            <a:pPr lvl="0"/>
            <a:r>
              <a:rPr lang="en-US" altLang="zh-CN" dirty="0">
                <a:solidFill>
                  <a:prstClr val="black"/>
                </a:solidFill>
              </a:rPr>
              <a:t>S. S. </a:t>
            </a:r>
            <a:r>
              <a:rPr lang="en-US" altLang="zh-CN" dirty="0" err="1">
                <a:solidFill>
                  <a:prstClr val="black"/>
                </a:solidFill>
              </a:rPr>
              <a:t>Kruthiventi</a:t>
            </a:r>
            <a:r>
              <a:rPr lang="en-US" altLang="zh-CN" dirty="0">
                <a:solidFill>
                  <a:prstClr val="black"/>
                </a:solidFill>
              </a:rPr>
              <a:t>, V. </a:t>
            </a:r>
            <a:r>
              <a:rPr lang="en-US" altLang="zh-CN" dirty="0" err="1">
                <a:solidFill>
                  <a:prstClr val="black"/>
                </a:solidFill>
              </a:rPr>
              <a:t>Gudisa</a:t>
            </a:r>
            <a:r>
              <a:rPr lang="en-US" altLang="zh-CN" dirty="0">
                <a:solidFill>
                  <a:prstClr val="black"/>
                </a:solidFill>
              </a:rPr>
              <a:t>, J. H. </a:t>
            </a:r>
            <a:r>
              <a:rPr lang="en-US" altLang="zh-CN" dirty="0" err="1">
                <a:solidFill>
                  <a:prstClr val="black"/>
                </a:solidFill>
              </a:rPr>
              <a:t>Dholakiya</a:t>
            </a:r>
            <a:r>
              <a:rPr lang="en-US" altLang="zh-CN" dirty="0">
                <a:solidFill>
                  <a:prstClr val="black"/>
                </a:solidFill>
              </a:rPr>
              <a:t>, and R. Venkatesh </a:t>
            </a:r>
            <a:r>
              <a:rPr lang="en-US" altLang="zh-CN" dirty="0" err="1">
                <a:solidFill>
                  <a:prstClr val="black"/>
                </a:solidFill>
              </a:rPr>
              <a:t>Babu</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1BB70DC9-6146-4ECF-8CFB-C49BE683033F}"/>
              </a:ext>
            </a:extLst>
          </p:cNvPr>
          <p:cNvSpPr/>
          <p:nvPr/>
        </p:nvSpPr>
        <p:spPr>
          <a:xfrm>
            <a:off x="4110684" y="2323744"/>
            <a:ext cx="4151783" cy="369332"/>
          </a:xfrm>
          <a:prstGeom prst="rect">
            <a:avLst/>
          </a:prstGeom>
        </p:spPr>
        <p:txBody>
          <a:bodyPr wrap="square">
            <a:spAutoFit/>
          </a:bodyPr>
          <a:lstStyle/>
          <a:p>
            <a:pPr algn="ctr"/>
            <a:r>
              <a:rPr lang="en-US" altLang="zh-CN" dirty="0"/>
              <a:t>CVPR2016</a:t>
            </a:r>
            <a:endParaRPr lang="en-US" altLang="zh-CN" sz="1600" dirty="0"/>
          </a:p>
        </p:txBody>
      </p:sp>
      <p:sp>
        <p:nvSpPr>
          <p:cNvPr id="8" name="文本框 7">
            <a:extLst>
              <a:ext uri="{FF2B5EF4-FFF2-40B4-BE49-F238E27FC236}">
                <a16:creationId xmlns:a16="http://schemas.microsoft.com/office/drawing/2014/main" id="{0295E7D8-0C10-4725-9AEB-BBEDAC74BA40}"/>
              </a:ext>
            </a:extLst>
          </p:cNvPr>
          <p:cNvSpPr txBox="1"/>
          <p:nvPr/>
        </p:nvSpPr>
        <p:spPr>
          <a:xfrm>
            <a:off x="671082" y="3215484"/>
            <a:ext cx="10702053" cy="2167068"/>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人类的视觉注意力，作为一种直观的先验知识，更加符合人类视觉系统处理视觉信息的生理过程，人眼定位通常与场景中显著对象的位置相关。然而，只有少数方法试图同时解决眼动点检测和物体显著性检测。本文提出了一种深度卷积神经网络（</a:t>
            </a:r>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），它能够在一个单一的框架中预测眼睛的视觉变化和分割显著的物体。</a:t>
            </a:r>
          </a:p>
        </p:txBody>
      </p:sp>
      <p:sp>
        <p:nvSpPr>
          <p:cNvPr id="7" name="灯片编号占位符 6">
            <a:extLst>
              <a:ext uri="{FF2B5EF4-FFF2-40B4-BE49-F238E27FC236}">
                <a16:creationId xmlns:a16="http://schemas.microsoft.com/office/drawing/2014/main" id="{09A84A6B-1436-4059-A7DC-12AC0347E639}"/>
              </a:ext>
            </a:extLst>
          </p:cNvPr>
          <p:cNvSpPr>
            <a:spLocks noGrp="1"/>
          </p:cNvSpPr>
          <p:nvPr>
            <p:ph type="sldNum" sz="quarter" idx="12"/>
          </p:nvPr>
        </p:nvSpPr>
        <p:spPr/>
        <p:txBody>
          <a:bodyPr/>
          <a:lstStyle/>
          <a:p>
            <a:fld id="{AFC0EA47-5C79-47C2-8325-B83899E65CFC}" type="slidenum">
              <a:rPr lang="zh-CN" altLang="en-US" smtClean="0"/>
              <a:t>32</a:t>
            </a:fld>
            <a:endParaRPr lang="zh-CN" altLang="en-US"/>
          </a:p>
        </p:txBody>
      </p:sp>
    </p:spTree>
    <p:extLst>
      <p:ext uri="{BB962C8B-B14F-4D97-AF65-F5344CB8AC3E}">
        <p14:creationId xmlns:p14="http://schemas.microsoft.com/office/powerpoint/2010/main" val="2028845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400942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全卷积网络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多任务网络</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8" name="文本框 7">
            <a:extLst>
              <a:ext uri="{FF2B5EF4-FFF2-40B4-BE49-F238E27FC236}">
                <a16:creationId xmlns:a16="http://schemas.microsoft.com/office/drawing/2014/main" id="{0295E7D8-0C10-4725-9AEB-BBEDAC74BA40}"/>
              </a:ext>
            </a:extLst>
          </p:cNvPr>
          <p:cNvSpPr txBox="1"/>
          <p:nvPr/>
        </p:nvSpPr>
        <p:spPr>
          <a:xfrm>
            <a:off x="307950" y="3903265"/>
            <a:ext cx="8215265" cy="2951898"/>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提出了一个具有分支结构的全卷积网络，同时用于眼动点预测和显著对象分割。共享网络层由</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个卷积块组成，受</a:t>
            </a:r>
            <a:r>
              <a:rPr lang="en-US" altLang="zh-CN" dirty="0">
                <a:latin typeface="微软雅黑" panose="020B0503020204020204" pitchFamily="34" charset="-122"/>
                <a:ea typeface="微软雅黑" panose="020B0503020204020204" pitchFamily="34" charset="-122"/>
              </a:rPr>
              <a:t>VGG16</a:t>
            </a:r>
            <a:r>
              <a:rPr lang="zh-CN" altLang="en-US" dirty="0">
                <a:latin typeface="微软雅黑" panose="020B0503020204020204" pitchFamily="34" charset="-122"/>
                <a:ea typeface="微软雅黑" panose="020B0503020204020204" pitchFamily="34" charset="-122"/>
              </a:rPr>
              <a:t>启发，前</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个卷积块采用小卷积核（</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）以减少参数量。前</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个卷积块参数由</a:t>
            </a:r>
            <a:r>
              <a:rPr lang="en-US" altLang="zh-CN" dirty="0">
                <a:latin typeface="微软雅黑" panose="020B0503020204020204" pitchFamily="34" charset="-122"/>
                <a:ea typeface="微软雅黑" panose="020B0503020204020204" pitchFamily="34" charset="-122"/>
              </a:rPr>
              <a:t>VGG16</a:t>
            </a:r>
            <a:r>
              <a:rPr lang="zh-CN" altLang="en-US" dirty="0">
                <a:latin typeface="微软雅黑" panose="020B0503020204020204" pitchFamily="34" charset="-122"/>
                <a:ea typeface="微软雅黑" panose="020B0503020204020204" pitchFamily="34" charset="-122"/>
              </a:rPr>
              <a:t>进行初始化，在</a:t>
            </a:r>
            <a:r>
              <a:rPr lang="en-US" altLang="zh-CN" dirty="0">
                <a:latin typeface="微软雅黑" panose="020B0503020204020204" pitchFamily="34" charset="-122"/>
                <a:ea typeface="微软雅黑" panose="020B0503020204020204" pitchFamily="34" charset="-122"/>
              </a:rPr>
              <a:t>VGG16</a:t>
            </a:r>
            <a:r>
              <a:rPr lang="zh-CN" altLang="en-US" dirty="0">
                <a:latin typeface="微软雅黑" panose="020B0503020204020204" pitchFamily="34" charset="-122"/>
                <a:ea typeface="微软雅黑" panose="020B0503020204020204" pitchFamily="34" charset="-122"/>
              </a:rPr>
              <a:t>网络中，每经过一个卷积块特征图尺寸便减半，由于像素级预测任务最后的预测图的尺寸同样重要，所以在</a:t>
            </a:r>
            <a:r>
              <a:rPr lang="en-US" altLang="zh-CN" dirty="0">
                <a:latin typeface="微软雅黑" panose="020B0503020204020204" pitchFamily="34" charset="-122"/>
                <a:ea typeface="微软雅黑" panose="020B0503020204020204" pitchFamily="34" charset="-122"/>
              </a:rPr>
              <a:t>conv4</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conv5</a:t>
            </a:r>
            <a:r>
              <a:rPr lang="zh-CN" altLang="en-US" dirty="0">
                <a:latin typeface="微软雅黑" panose="020B0503020204020204" pitchFamily="34" charset="-122"/>
                <a:ea typeface="微软雅黑" panose="020B0503020204020204" pitchFamily="34" charset="-122"/>
              </a:rPr>
              <a:t>中保持特征图尺寸为原图的</a:t>
            </a:r>
            <a:r>
              <a:rPr lang="en-US" altLang="zh-CN" dirty="0">
                <a:latin typeface="微软雅黑" panose="020B0503020204020204" pitchFamily="34" charset="-122"/>
                <a:ea typeface="微软雅黑" panose="020B0503020204020204" pitchFamily="34" charset="-122"/>
              </a:rPr>
              <a:t>1/8</a:t>
            </a:r>
            <a:r>
              <a:rPr lang="zh-CN" altLang="en-US" dirty="0">
                <a:latin typeface="微软雅黑" panose="020B0503020204020204" pitchFamily="34" charset="-122"/>
                <a:ea typeface="微软雅黑" panose="020B0503020204020204" pitchFamily="34" charset="-122"/>
              </a:rPr>
              <a:t>不变。在原</a:t>
            </a:r>
            <a:r>
              <a:rPr lang="en-US" altLang="zh-CN" dirty="0">
                <a:latin typeface="微软雅黑" panose="020B0503020204020204" pitchFamily="34" charset="-122"/>
                <a:ea typeface="微软雅黑" panose="020B0503020204020204" pitchFamily="34" charset="-122"/>
              </a:rPr>
              <a:t>VGG16</a:t>
            </a:r>
            <a:r>
              <a:rPr lang="zh-CN" altLang="en-US" dirty="0">
                <a:latin typeface="微软雅黑" panose="020B0503020204020204" pitchFamily="34" charset="-122"/>
                <a:ea typeface="微软雅黑" panose="020B0503020204020204" pitchFamily="34" charset="-122"/>
              </a:rPr>
              <a:t>网络中，</a:t>
            </a:r>
            <a:r>
              <a:rPr lang="en-US" altLang="zh-CN" dirty="0">
                <a:latin typeface="微软雅黑" panose="020B0503020204020204" pitchFamily="34" charset="-122"/>
                <a:ea typeface="微软雅黑" panose="020B0503020204020204" pitchFamily="34" charset="-122"/>
              </a:rPr>
              <a:t>conv5</a:t>
            </a:r>
            <a:r>
              <a:rPr lang="zh-CN" altLang="en-US" dirty="0">
                <a:latin typeface="微软雅黑" panose="020B0503020204020204" pitchFamily="34" charset="-122"/>
                <a:ea typeface="微软雅黑" panose="020B0503020204020204" pitchFamily="34" charset="-122"/>
              </a:rPr>
              <a:t>中卷积层所处理的特征图为原图的</a:t>
            </a:r>
            <a:r>
              <a:rPr lang="en-US" altLang="zh-CN" dirty="0">
                <a:latin typeface="微软雅黑" panose="020B0503020204020204" pitchFamily="34" charset="-122"/>
                <a:ea typeface="微软雅黑" panose="020B0503020204020204" pitchFamily="34" charset="-122"/>
              </a:rPr>
              <a:t>1/16</a:t>
            </a:r>
            <a:r>
              <a:rPr lang="zh-CN" altLang="en-US" dirty="0">
                <a:latin typeface="微软雅黑" panose="020B0503020204020204" pitchFamily="34" charset="-122"/>
                <a:ea typeface="微软雅黑" panose="020B0503020204020204" pitchFamily="34" charset="-122"/>
              </a:rPr>
              <a:t>，本文通过空洞卷积来处理这种尺寸的不匹配问题，保证每个卷积块的感受域不变。</a:t>
            </a:r>
          </a:p>
        </p:txBody>
      </p:sp>
      <p:sp>
        <p:nvSpPr>
          <p:cNvPr id="10" name="文本框 9">
            <a:extLst>
              <a:ext uri="{FF2B5EF4-FFF2-40B4-BE49-F238E27FC236}">
                <a16:creationId xmlns:a16="http://schemas.microsoft.com/office/drawing/2014/main" id="{65276214-67F5-44D9-B78D-8F75BFA0EEBC}"/>
              </a:ext>
            </a:extLst>
          </p:cNvPr>
          <p:cNvSpPr txBox="1"/>
          <p:nvPr/>
        </p:nvSpPr>
        <p:spPr>
          <a:xfrm>
            <a:off x="307950" y="534828"/>
            <a:ext cx="71849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71F65"/>
                </a:solidFill>
                <a:effectLst/>
                <a:uLnTx/>
                <a:uFillTx/>
                <a:latin typeface="等线" panose="020F0502020204030204"/>
                <a:ea typeface="等线" panose="02010600030101010101" pitchFamily="2" charset="-122"/>
                <a:cs typeface="+mn-ea"/>
                <a:sym typeface="+mn-lt"/>
              </a:rPr>
              <a:t>网络结构：</a:t>
            </a:r>
          </a:p>
        </p:txBody>
      </p:sp>
      <p:pic>
        <p:nvPicPr>
          <p:cNvPr id="13" name="图片 12">
            <a:extLst>
              <a:ext uri="{FF2B5EF4-FFF2-40B4-BE49-F238E27FC236}">
                <a16:creationId xmlns:a16="http://schemas.microsoft.com/office/drawing/2014/main" id="{99AE2025-D746-431A-8C3B-2A81FF729894}"/>
              </a:ext>
            </a:extLst>
          </p:cNvPr>
          <p:cNvPicPr>
            <a:picLocks noChangeAspect="1"/>
          </p:cNvPicPr>
          <p:nvPr/>
        </p:nvPicPr>
        <p:blipFill>
          <a:blip r:embed="rId4"/>
          <a:stretch>
            <a:fillRect/>
          </a:stretch>
        </p:blipFill>
        <p:spPr>
          <a:xfrm>
            <a:off x="0" y="881097"/>
            <a:ext cx="9804400" cy="3022168"/>
          </a:xfrm>
          <a:prstGeom prst="rect">
            <a:avLst/>
          </a:prstGeom>
        </p:spPr>
      </p:pic>
      <p:pic>
        <p:nvPicPr>
          <p:cNvPr id="7" name="图片 6">
            <a:extLst>
              <a:ext uri="{FF2B5EF4-FFF2-40B4-BE49-F238E27FC236}">
                <a16:creationId xmlns:a16="http://schemas.microsoft.com/office/drawing/2014/main" id="{61C78B67-C53F-4AFC-8FCB-BFD7C5BECEB4}"/>
              </a:ext>
            </a:extLst>
          </p:cNvPr>
          <p:cNvPicPr>
            <a:picLocks noChangeAspect="1"/>
          </p:cNvPicPr>
          <p:nvPr/>
        </p:nvPicPr>
        <p:blipFill>
          <a:blip r:embed="rId5"/>
          <a:stretch>
            <a:fillRect/>
          </a:stretch>
        </p:blipFill>
        <p:spPr>
          <a:xfrm>
            <a:off x="8701286" y="1761688"/>
            <a:ext cx="3490714" cy="5096312"/>
          </a:xfrm>
          <a:prstGeom prst="rect">
            <a:avLst/>
          </a:prstGeom>
        </p:spPr>
      </p:pic>
      <p:sp>
        <p:nvSpPr>
          <p:cNvPr id="3" name="灯片编号占位符 2">
            <a:extLst>
              <a:ext uri="{FF2B5EF4-FFF2-40B4-BE49-F238E27FC236}">
                <a16:creationId xmlns:a16="http://schemas.microsoft.com/office/drawing/2014/main" id="{A2A70D1A-E3AD-4C1B-83A9-FDE8EDD12BED}"/>
              </a:ext>
            </a:extLst>
          </p:cNvPr>
          <p:cNvSpPr>
            <a:spLocks noGrp="1"/>
          </p:cNvSpPr>
          <p:nvPr>
            <p:ph type="sldNum" sz="quarter" idx="12"/>
          </p:nvPr>
        </p:nvSpPr>
        <p:spPr/>
        <p:txBody>
          <a:bodyPr/>
          <a:lstStyle/>
          <a:p>
            <a:fld id="{AFC0EA47-5C79-47C2-8325-B83899E65CFC}" type="slidenum">
              <a:rPr lang="zh-CN" altLang="en-US" smtClean="0"/>
              <a:t>33</a:t>
            </a:fld>
            <a:endParaRPr lang="zh-CN" altLang="en-US"/>
          </a:p>
        </p:txBody>
      </p:sp>
    </p:spTree>
    <p:extLst>
      <p:ext uri="{BB962C8B-B14F-4D97-AF65-F5344CB8AC3E}">
        <p14:creationId xmlns:p14="http://schemas.microsoft.com/office/powerpoint/2010/main" val="172950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99982" y="313375"/>
            <a:ext cx="1528413" cy="1528413"/>
            <a:chOff x="1602769" y="143838"/>
            <a:chExt cx="1331936" cy="1331936"/>
          </a:xfrm>
        </p:grpSpPr>
        <p:sp>
          <p:nvSpPr>
            <p:cNvPr id="4" name="椭圆 3"/>
            <p:cNvSpPr/>
            <p:nvPr/>
          </p:nvSpPr>
          <p:spPr>
            <a:xfrm>
              <a:off x="1602769" y="143838"/>
              <a:ext cx="1331936" cy="1331936"/>
            </a:xfrm>
            <a:prstGeom prst="ellipse">
              <a:avLst/>
            </a:prstGeom>
            <a:ln w="165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zh-CN" altLang="en-US" sz="1867">
                <a:solidFill>
                  <a:prstClr val="white"/>
                </a:solidFill>
                <a:latin typeface="Arial"/>
                <a:ea typeface="微软雅黑"/>
              </a:endParaRPr>
            </a:p>
          </p:txBody>
        </p:sp>
        <p:sp>
          <p:nvSpPr>
            <p:cNvPr id="146" name="TextBox 145"/>
            <p:cNvSpPr txBox="1"/>
            <p:nvPr/>
          </p:nvSpPr>
          <p:spPr>
            <a:xfrm>
              <a:off x="1679041" y="396413"/>
              <a:ext cx="1189310" cy="563245"/>
            </a:xfrm>
            <a:prstGeom prst="rect">
              <a:avLst/>
            </a:prstGeom>
            <a:noFill/>
          </p:spPr>
          <p:txBody>
            <a:bodyPr wrap="square" rtlCol="0">
              <a:spAutoFit/>
            </a:bodyPr>
            <a:lstStyle/>
            <a:p>
              <a:pPr algn="ctr" defTabSz="457189"/>
              <a:r>
                <a:rPr lang="zh-CN" altLang="en-US" sz="3600" b="1" dirty="0">
                  <a:solidFill>
                    <a:prstClr val="white"/>
                  </a:solidFill>
                  <a:latin typeface="微软雅黑" pitchFamily="34" charset="-122"/>
                  <a:ea typeface="微软雅黑" pitchFamily="34" charset="-122"/>
                </a:rPr>
                <a:t>目录</a:t>
              </a:r>
            </a:p>
          </p:txBody>
        </p:sp>
        <p:sp>
          <p:nvSpPr>
            <p:cNvPr id="147" name="TextBox 146"/>
            <p:cNvSpPr txBox="1"/>
            <p:nvPr/>
          </p:nvSpPr>
          <p:spPr>
            <a:xfrm>
              <a:off x="1638153" y="937949"/>
              <a:ext cx="1263808" cy="277208"/>
            </a:xfrm>
            <a:prstGeom prst="rect">
              <a:avLst/>
            </a:prstGeom>
            <a:noFill/>
          </p:spPr>
          <p:txBody>
            <a:bodyPr wrap="square" rtlCol="0">
              <a:spAutoFit/>
            </a:bodyPr>
            <a:lstStyle/>
            <a:p>
              <a:pPr algn="ctr" defTabSz="457189"/>
              <a:r>
                <a:rPr lang="en-US" altLang="zh-CN" sz="1467" dirty="0">
                  <a:solidFill>
                    <a:prstClr val="white"/>
                  </a:solidFill>
                  <a:latin typeface="微软雅黑" pitchFamily="34" charset="-122"/>
                  <a:ea typeface="微软雅黑" pitchFamily="34" charset="-122"/>
                </a:rPr>
                <a:t>CONTENTS</a:t>
              </a:r>
              <a:endParaRPr lang="zh-CN" altLang="en-US" sz="1467" dirty="0">
                <a:solidFill>
                  <a:prstClr val="white"/>
                </a:solidFill>
                <a:latin typeface="微软雅黑" pitchFamily="34" charset="-122"/>
                <a:ea typeface="微软雅黑" pitchFamily="34" charset="-122"/>
              </a:endParaRPr>
            </a:p>
          </p:txBody>
        </p:sp>
      </p:grpSp>
      <p:grpSp>
        <p:nvGrpSpPr>
          <p:cNvPr id="48" name="组合 47"/>
          <p:cNvGrpSpPr/>
          <p:nvPr/>
        </p:nvGrpSpPr>
        <p:grpSpPr>
          <a:xfrm>
            <a:off x="2692781" y="491081"/>
            <a:ext cx="808508" cy="769409"/>
            <a:chOff x="3437020" y="1033173"/>
            <a:chExt cx="863676" cy="865577"/>
          </a:xfrm>
        </p:grpSpPr>
        <p:sp>
          <p:nvSpPr>
            <p:cNvPr id="49" name="椭圆 18"/>
            <p:cNvSpPr>
              <a:spLocks noChangeArrowheads="1"/>
            </p:cNvSpPr>
            <p:nvPr/>
          </p:nvSpPr>
          <p:spPr bwMode="auto">
            <a:xfrm>
              <a:off x="3437020" y="1033173"/>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50" name="图片 4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587275" y="1169757"/>
              <a:ext cx="552644" cy="566109"/>
            </a:xfrm>
            <a:prstGeom prst="rect">
              <a:avLst/>
            </a:prstGeom>
          </p:spPr>
        </p:pic>
      </p:grpSp>
      <p:grpSp>
        <p:nvGrpSpPr>
          <p:cNvPr id="40" name="组合 39"/>
          <p:cNvGrpSpPr/>
          <p:nvPr/>
        </p:nvGrpSpPr>
        <p:grpSpPr>
          <a:xfrm>
            <a:off x="2692781" y="1572636"/>
            <a:ext cx="808508" cy="769409"/>
            <a:chOff x="3437020" y="2074814"/>
            <a:chExt cx="863676" cy="865577"/>
          </a:xfrm>
        </p:grpSpPr>
        <p:sp>
          <p:nvSpPr>
            <p:cNvPr id="41" name="椭圆 19"/>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42" name="图片 4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26" name="矩形 68">
            <a:extLst>
              <a:ext uri="{FF2B5EF4-FFF2-40B4-BE49-F238E27FC236}">
                <a16:creationId xmlns:a16="http://schemas.microsoft.com/office/drawing/2014/main" id="{E3BC9052-D615-4B52-B6C6-00ABD6ADE81B}"/>
              </a:ext>
            </a:extLst>
          </p:cNvPr>
          <p:cNvSpPr>
            <a:spLocks noChangeArrowheads="1"/>
          </p:cNvSpPr>
          <p:nvPr/>
        </p:nvSpPr>
        <p:spPr bwMode="auto">
          <a:xfrm>
            <a:off x="3637914" y="396149"/>
            <a:ext cx="7963425" cy="719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200000"/>
              </a:lnSpc>
              <a:spcBef>
                <a:spcPct val="0"/>
              </a:spcBef>
              <a:buNone/>
            </a:pPr>
            <a:r>
              <a:rPr lang="zh-CN" altLang="en-US" sz="2400" b="1" dirty="0">
                <a:solidFill>
                  <a:schemeClr val="accent1"/>
                </a:solidFill>
                <a:sym typeface="微软雅黑" pitchFamily="34" charset="-122"/>
              </a:rPr>
              <a:t>研究背景及意义</a:t>
            </a:r>
          </a:p>
        </p:txBody>
      </p:sp>
      <p:sp>
        <p:nvSpPr>
          <p:cNvPr id="27" name="矩形 68">
            <a:extLst>
              <a:ext uri="{FF2B5EF4-FFF2-40B4-BE49-F238E27FC236}">
                <a16:creationId xmlns:a16="http://schemas.microsoft.com/office/drawing/2014/main" id="{8946871F-CA38-4CF4-9D43-59375C5B6C59}"/>
              </a:ext>
            </a:extLst>
          </p:cNvPr>
          <p:cNvSpPr>
            <a:spLocks noChangeArrowheads="1"/>
          </p:cNvSpPr>
          <p:nvPr/>
        </p:nvSpPr>
        <p:spPr bwMode="auto">
          <a:xfrm>
            <a:off x="3637912" y="1622121"/>
            <a:ext cx="11471459"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相关工作与发展现状</a:t>
            </a:r>
          </a:p>
        </p:txBody>
      </p:sp>
      <p:grpSp>
        <p:nvGrpSpPr>
          <p:cNvPr id="30" name="组合 29">
            <a:extLst>
              <a:ext uri="{FF2B5EF4-FFF2-40B4-BE49-F238E27FC236}">
                <a16:creationId xmlns:a16="http://schemas.microsoft.com/office/drawing/2014/main" id="{248B2F68-D2D4-4C34-BD3F-59AA639B5191}"/>
              </a:ext>
            </a:extLst>
          </p:cNvPr>
          <p:cNvGrpSpPr/>
          <p:nvPr/>
        </p:nvGrpSpPr>
        <p:grpSpPr>
          <a:xfrm>
            <a:off x="2694457" y="2697521"/>
            <a:ext cx="808508" cy="769409"/>
            <a:chOff x="3437020" y="2074814"/>
            <a:chExt cx="863676" cy="865577"/>
          </a:xfrm>
        </p:grpSpPr>
        <p:sp>
          <p:nvSpPr>
            <p:cNvPr id="31" name="椭圆 19">
              <a:extLst>
                <a:ext uri="{FF2B5EF4-FFF2-40B4-BE49-F238E27FC236}">
                  <a16:creationId xmlns:a16="http://schemas.microsoft.com/office/drawing/2014/main" id="{B3121257-D96F-4B01-A4F3-A7C65ADC88FF}"/>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32" name="图片 31">
              <a:extLst>
                <a:ext uri="{FF2B5EF4-FFF2-40B4-BE49-F238E27FC236}">
                  <a16:creationId xmlns:a16="http://schemas.microsoft.com/office/drawing/2014/main" id="{364C6F6A-BD25-4000-87C8-7E1D11E2064B}"/>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33" name="矩形 68">
            <a:extLst>
              <a:ext uri="{FF2B5EF4-FFF2-40B4-BE49-F238E27FC236}">
                <a16:creationId xmlns:a16="http://schemas.microsoft.com/office/drawing/2014/main" id="{F07DD4C9-17D6-4CA4-BD67-F6512AAEDE09}"/>
              </a:ext>
            </a:extLst>
          </p:cNvPr>
          <p:cNvSpPr>
            <a:spLocks noChangeArrowheads="1"/>
          </p:cNvSpPr>
          <p:nvPr/>
        </p:nvSpPr>
        <p:spPr bwMode="auto">
          <a:xfrm>
            <a:off x="3652127" y="2758840"/>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rgbClr val="FF0000"/>
                </a:solidFill>
                <a:sym typeface="微软雅黑" pitchFamily="34" charset="-122"/>
              </a:rPr>
              <a:t>拟采用的研究方法</a:t>
            </a:r>
          </a:p>
        </p:txBody>
      </p:sp>
      <p:grpSp>
        <p:nvGrpSpPr>
          <p:cNvPr id="22" name="组合 21">
            <a:extLst>
              <a:ext uri="{FF2B5EF4-FFF2-40B4-BE49-F238E27FC236}">
                <a16:creationId xmlns:a16="http://schemas.microsoft.com/office/drawing/2014/main" id="{1A391FE8-7708-44E3-A9FD-6E7C682F6C5D}"/>
              </a:ext>
            </a:extLst>
          </p:cNvPr>
          <p:cNvGrpSpPr/>
          <p:nvPr/>
        </p:nvGrpSpPr>
        <p:grpSpPr>
          <a:xfrm>
            <a:off x="2680242" y="3845808"/>
            <a:ext cx="808508" cy="769409"/>
            <a:chOff x="3437020" y="2074814"/>
            <a:chExt cx="863676" cy="865577"/>
          </a:xfrm>
        </p:grpSpPr>
        <p:sp>
          <p:nvSpPr>
            <p:cNvPr id="23" name="椭圆 19">
              <a:extLst>
                <a:ext uri="{FF2B5EF4-FFF2-40B4-BE49-F238E27FC236}">
                  <a16:creationId xmlns:a16="http://schemas.microsoft.com/office/drawing/2014/main" id="{4C896261-6681-4642-AEBE-B108864850DC}"/>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24" name="图片 23">
              <a:extLst>
                <a:ext uri="{FF2B5EF4-FFF2-40B4-BE49-F238E27FC236}">
                  <a16:creationId xmlns:a16="http://schemas.microsoft.com/office/drawing/2014/main" id="{4BDFF637-0301-4B5E-82D3-3BE8F944D5AB}"/>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25" name="矩形 68">
            <a:extLst>
              <a:ext uri="{FF2B5EF4-FFF2-40B4-BE49-F238E27FC236}">
                <a16:creationId xmlns:a16="http://schemas.microsoft.com/office/drawing/2014/main" id="{17C31D12-D8C4-4FCC-BD67-1C950BFFF56A}"/>
              </a:ext>
            </a:extLst>
          </p:cNvPr>
          <p:cNvSpPr>
            <a:spLocks noChangeArrowheads="1"/>
          </p:cNvSpPr>
          <p:nvPr/>
        </p:nvSpPr>
        <p:spPr bwMode="auto">
          <a:xfrm>
            <a:off x="3637912" y="3907127"/>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现有研究基础</a:t>
            </a:r>
          </a:p>
        </p:txBody>
      </p:sp>
      <p:grpSp>
        <p:nvGrpSpPr>
          <p:cNvPr id="29" name="组合 28">
            <a:extLst>
              <a:ext uri="{FF2B5EF4-FFF2-40B4-BE49-F238E27FC236}">
                <a16:creationId xmlns:a16="http://schemas.microsoft.com/office/drawing/2014/main" id="{7287B602-7A42-4091-A13E-8B102B318481}"/>
              </a:ext>
            </a:extLst>
          </p:cNvPr>
          <p:cNvGrpSpPr/>
          <p:nvPr/>
        </p:nvGrpSpPr>
        <p:grpSpPr>
          <a:xfrm>
            <a:off x="2692781" y="4922234"/>
            <a:ext cx="808508" cy="769409"/>
            <a:chOff x="3437020" y="2074814"/>
            <a:chExt cx="863676" cy="865577"/>
          </a:xfrm>
        </p:grpSpPr>
        <p:sp>
          <p:nvSpPr>
            <p:cNvPr id="34" name="椭圆 19">
              <a:extLst>
                <a:ext uri="{FF2B5EF4-FFF2-40B4-BE49-F238E27FC236}">
                  <a16:creationId xmlns:a16="http://schemas.microsoft.com/office/drawing/2014/main" id="{06519427-7EA1-4F5C-9399-CB564A095560}"/>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35" name="图片 34">
              <a:extLst>
                <a:ext uri="{FF2B5EF4-FFF2-40B4-BE49-F238E27FC236}">
                  <a16:creationId xmlns:a16="http://schemas.microsoft.com/office/drawing/2014/main" id="{372EE4F4-2238-4971-8592-F2D76789231D}"/>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36" name="矩形 68">
            <a:extLst>
              <a:ext uri="{FF2B5EF4-FFF2-40B4-BE49-F238E27FC236}">
                <a16:creationId xmlns:a16="http://schemas.microsoft.com/office/drawing/2014/main" id="{D4AA2A66-7CA7-47CB-91F5-4827ACE1DD27}"/>
              </a:ext>
            </a:extLst>
          </p:cNvPr>
          <p:cNvSpPr>
            <a:spLocks noChangeArrowheads="1"/>
          </p:cNvSpPr>
          <p:nvPr/>
        </p:nvSpPr>
        <p:spPr bwMode="auto">
          <a:xfrm>
            <a:off x="3650451" y="4983553"/>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研究工作计划与进度安排</a:t>
            </a:r>
            <a:endParaRPr lang="en-US" altLang="zh-CN" sz="2400" b="1" dirty="0">
              <a:solidFill>
                <a:schemeClr val="accent1"/>
              </a:solidFill>
              <a:sym typeface="微软雅黑" pitchFamily="34" charset="-122"/>
            </a:endParaRPr>
          </a:p>
        </p:txBody>
      </p:sp>
      <p:sp>
        <p:nvSpPr>
          <p:cNvPr id="3" name="灯片编号占位符 2">
            <a:extLst>
              <a:ext uri="{FF2B5EF4-FFF2-40B4-BE49-F238E27FC236}">
                <a16:creationId xmlns:a16="http://schemas.microsoft.com/office/drawing/2014/main" id="{36A0DB46-9428-436A-A0E2-A315A1590BD1}"/>
              </a:ext>
            </a:extLst>
          </p:cNvPr>
          <p:cNvSpPr>
            <a:spLocks noGrp="1"/>
          </p:cNvSpPr>
          <p:nvPr>
            <p:ph type="sldNum" sz="quarter" idx="12"/>
          </p:nvPr>
        </p:nvSpPr>
        <p:spPr/>
        <p:txBody>
          <a:bodyPr/>
          <a:lstStyle/>
          <a:p>
            <a:fld id="{AFC0EA47-5C79-47C2-8325-B83899E65CFC}" type="slidenum">
              <a:rPr lang="zh-CN" altLang="en-US" smtClean="0"/>
              <a:t>34</a:t>
            </a:fld>
            <a:endParaRPr lang="zh-CN" altLang="en-US"/>
          </a:p>
        </p:txBody>
      </p:sp>
    </p:spTree>
    <p:extLst>
      <p:ext uri="{BB962C8B-B14F-4D97-AF65-F5344CB8AC3E}">
        <p14:creationId xmlns:p14="http://schemas.microsoft.com/office/powerpoint/2010/main" val="37850647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322075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拟采用的研究方法</a:t>
            </a:r>
          </a:p>
        </p:txBody>
      </p:sp>
      <p:sp>
        <p:nvSpPr>
          <p:cNvPr id="7" name="灯片编号占位符 6">
            <a:extLst>
              <a:ext uri="{FF2B5EF4-FFF2-40B4-BE49-F238E27FC236}">
                <a16:creationId xmlns:a16="http://schemas.microsoft.com/office/drawing/2014/main" id="{09A84A6B-1436-4059-A7DC-12AC0347E639}"/>
              </a:ext>
            </a:extLst>
          </p:cNvPr>
          <p:cNvSpPr>
            <a:spLocks noGrp="1"/>
          </p:cNvSpPr>
          <p:nvPr>
            <p:ph type="sldNum" sz="quarter" idx="12"/>
          </p:nvPr>
        </p:nvSpPr>
        <p:spPr/>
        <p:txBody>
          <a:bodyPr/>
          <a:lstStyle/>
          <a:p>
            <a:fld id="{AFC0EA47-5C79-47C2-8325-B83899E65CFC}" type="slidenum">
              <a:rPr lang="zh-CN" altLang="en-US" smtClean="0"/>
              <a:t>35</a:t>
            </a:fld>
            <a:endParaRPr lang="zh-CN" altLang="en-US"/>
          </a:p>
        </p:txBody>
      </p:sp>
      <p:sp>
        <p:nvSpPr>
          <p:cNvPr id="11" name="矩形 10">
            <a:extLst>
              <a:ext uri="{FF2B5EF4-FFF2-40B4-BE49-F238E27FC236}">
                <a16:creationId xmlns:a16="http://schemas.microsoft.com/office/drawing/2014/main" id="{040D5C53-CF4C-4898-A122-3CC93CD99A84}"/>
              </a:ext>
            </a:extLst>
          </p:cNvPr>
          <p:cNvSpPr/>
          <p:nvPr/>
        </p:nvSpPr>
        <p:spPr>
          <a:xfrm>
            <a:off x="239985" y="624040"/>
            <a:ext cx="1467068" cy="499624"/>
          </a:xfrm>
          <a:prstGeom prst="rect">
            <a:avLst/>
          </a:prstGeom>
        </p:spPr>
        <p:txBody>
          <a:bodyPr wrap="none">
            <a:spAutoFit/>
          </a:bodyPr>
          <a:lstStyle/>
          <a:p>
            <a:pPr>
              <a:lnSpc>
                <a:spcPct val="150000"/>
              </a:lnSpc>
            </a:pPr>
            <a:r>
              <a:rPr lang="zh-CN" altLang="en-US" sz="2000" b="1" kern="0" dirty="0">
                <a:solidFill>
                  <a:srgbClr val="071F65"/>
                </a:solidFill>
                <a:latin typeface="微软雅黑" pitchFamily="34" charset="-122"/>
                <a:ea typeface="微软雅黑" pitchFamily="34" charset="-122"/>
                <a:sym typeface="+mn-lt"/>
              </a:rPr>
              <a:t>存在问题：</a:t>
            </a:r>
            <a:endParaRPr lang="en-US" altLang="zh-CN" sz="2000" b="1" kern="0" dirty="0">
              <a:solidFill>
                <a:srgbClr val="071F65"/>
              </a:solidFill>
              <a:latin typeface="微软雅黑" pitchFamily="34" charset="-122"/>
              <a:ea typeface="微软雅黑" pitchFamily="34" charset="-122"/>
            </a:endParaRPr>
          </a:p>
        </p:txBody>
      </p:sp>
      <p:pic>
        <p:nvPicPr>
          <p:cNvPr id="12" name="图片 11">
            <a:extLst>
              <a:ext uri="{FF2B5EF4-FFF2-40B4-BE49-F238E27FC236}">
                <a16:creationId xmlns:a16="http://schemas.microsoft.com/office/drawing/2014/main" id="{82119C63-274E-4AD1-9473-CEA6F742F4AE}"/>
              </a:ext>
            </a:extLst>
          </p:cNvPr>
          <p:cNvPicPr>
            <a:picLocks noChangeAspect="1"/>
          </p:cNvPicPr>
          <p:nvPr/>
        </p:nvPicPr>
        <p:blipFill rotWithShape="1">
          <a:blip r:embed="rId4"/>
          <a:srcRect t="-1" r="40078" b="55743"/>
          <a:stretch/>
        </p:blipFill>
        <p:spPr>
          <a:xfrm>
            <a:off x="247141" y="1529454"/>
            <a:ext cx="9058467" cy="2225985"/>
          </a:xfrm>
          <a:prstGeom prst="rect">
            <a:avLst/>
          </a:prstGeom>
        </p:spPr>
      </p:pic>
      <p:sp>
        <p:nvSpPr>
          <p:cNvPr id="13" name="矩形 12">
            <a:extLst>
              <a:ext uri="{FF2B5EF4-FFF2-40B4-BE49-F238E27FC236}">
                <a16:creationId xmlns:a16="http://schemas.microsoft.com/office/drawing/2014/main" id="{1E42E603-9765-4A10-8FEC-07824F6A8780}"/>
              </a:ext>
            </a:extLst>
          </p:cNvPr>
          <p:cNvSpPr/>
          <p:nvPr/>
        </p:nvSpPr>
        <p:spPr>
          <a:xfrm>
            <a:off x="9510758" y="1580558"/>
            <a:ext cx="2434101" cy="1200329"/>
          </a:xfrm>
          <a:prstGeom prst="rect">
            <a:avLst/>
          </a:prstGeom>
          <a:ln w="25400">
            <a:solidFill>
              <a:schemeClr val="tx1"/>
            </a:solidFill>
            <a:prstDash val="sysDot"/>
          </a:ln>
        </p:spPr>
        <p:txBody>
          <a:bodyPr wrap="square">
            <a:spAutoFit/>
          </a:bodyPr>
          <a:lstStyle/>
          <a:p>
            <a:r>
              <a:rPr lang="en-US" altLang="zh-CN" sz="2400" dirty="0"/>
              <a:t>A woman in white is playing tennis on a court</a:t>
            </a:r>
            <a:endParaRPr lang="zh-CN" altLang="en-US" sz="2400" dirty="0"/>
          </a:p>
        </p:txBody>
      </p:sp>
      <p:sp>
        <p:nvSpPr>
          <p:cNvPr id="15" name="矩形 14">
            <a:extLst>
              <a:ext uri="{FF2B5EF4-FFF2-40B4-BE49-F238E27FC236}">
                <a16:creationId xmlns:a16="http://schemas.microsoft.com/office/drawing/2014/main" id="{F6B1AE95-04ED-4B49-9840-ED7D5DF89B61}"/>
              </a:ext>
            </a:extLst>
          </p:cNvPr>
          <p:cNvSpPr/>
          <p:nvPr/>
        </p:nvSpPr>
        <p:spPr>
          <a:xfrm>
            <a:off x="1280504" y="3755220"/>
            <a:ext cx="805029" cy="400110"/>
          </a:xfrm>
          <a:prstGeom prst="rect">
            <a:avLst/>
          </a:prstGeom>
        </p:spPr>
        <p:txBody>
          <a:bodyPr wrap="none">
            <a:spAutoFit/>
          </a:bodyPr>
          <a:lstStyle/>
          <a:p>
            <a:r>
              <a:rPr lang="en-US" altLang="zh-CN" sz="2000" b="1" dirty="0"/>
              <a:t>Input</a:t>
            </a:r>
            <a:endParaRPr lang="zh-CN" altLang="en-US" sz="2000" b="1" dirty="0"/>
          </a:p>
        </p:txBody>
      </p:sp>
      <p:sp>
        <p:nvSpPr>
          <p:cNvPr id="16" name="矩形 15">
            <a:extLst>
              <a:ext uri="{FF2B5EF4-FFF2-40B4-BE49-F238E27FC236}">
                <a16:creationId xmlns:a16="http://schemas.microsoft.com/office/drawing/2014/main" id="{F51283A0-37B2-47F9-A1D0-5D56F41F724E}"/>
              </a:ext>
            </a:extLst>
          </p:cNvPr>
          <p:cNvSpPr/>
          <p:nvPr/>
        </p:nvSpPr>
        <p:spPr>
          <a:xfrm>
            <a:off x="4540205" y="3755220"/>
            <a:ext cx="505267" cy="400110"/>
          </a:xfrm>
          <a:prstGeom prst="rect">
            <a:avLst/>
          </a:prstGeom>
        </p:spPr>
        <p:txBody>
          <a:bodyPr wrap="none">
            <a:spAutoFit/>
          </a:bodyPr>
          <a:lstStyle/>
          <a:p>
            <a:r>
              <a:rPr lang="en-US" altLang="zh-CN" sz="2000" b="1" dirty="0"/>
              <a:t>GT</a:t>
            </a:r>
            <a:endParaRPr lang="zh-CN" altLang="en-US" sz="2000" b="1" dirty="0"/>
          </a:p>
        </p:txBody>
      </p:sp>
      <p:sp>
        <p:nvSpPr>
          <p:cNvPr id="17" name="矩形 16">
            <a:extLst>
              <a:ext uri="{FF2B5EF4-FFF2-40B4-BE49-F238E27FC236}">
                <a16:creationId xmlns:a16="http://schemas.microsoft.com/office/drawing/2014/main" id="{0757A0CC-6C66-4F30-AD43-C7EBC3A82152}"/>
              </a:ext>
            </a:extLst>
          </p:cNvPr>
          <p:cNvSpPr/>
          <p:nvPr/>
        </p:nvSpPr>
        <p:spPr>
          <a:xfrm>
            <a:off x="7362779" y="3786998"/>
            <a:ext cx="647934" cy="400110"/>
          </a:xfrm>
          <a:prstGeom prst="rect">
            <a:avLst/>
          </a:prstGeom>
        </p:spPr>
        <p:txBody>
          <a:bodyPr wrap="none">
            <a:spAutoFit/>
          </a:bodyPr>
          <a:lstStyle/>
          <a:p>
            <a:r>
              <a:rPr lang="en-US" altLang="zh-CN" sz="2000" b="1" dirty="0"/>
              <a:t>DSS</a:t>
            </a:r>
            <a:endParaRPr lang="zh-CN" altLang="en-US" sz="2000" b="1" dirty="0"/>
          </a:p>
        </p:txBody>
      </p:sp>
      <p:sp>
        <p:nvSpPr>
          <p:cNvPr id="14" name="文本框 13">
            <a:extLst>
              <a:ext uri="{FF2B5EF4-FFF2-40B4-BE49-F238E27FC236}">
                <a16:creationId xmlns:a16="http://schemas.microsoft.com/office/drawing/2014/main" id="{71D50BC5-1161-4BD4-9D9C-27B20E107806}"/>
              </a:ext>
            </a:extLst>
          </p:cNvPr>
          <p:cNvSpPr txBox="1"/>
          <p:nvPr/>
        </p:nvSpPr>
        <p:spPr>
          <a:xfrm>
            <a:off x="247141" y="4512938"/>
            <a:ext cx="9825873" cy="1600438"/>
          </a:xfrm>
          <a:prstGeom prst="rect">
            <a:avLst/>
          </a:prstGeom>
          <a:noFill/>
        </p:spPr>
        <p:txBody>
          <a:bodyPr wrap="square" rtlCol="0">
            <a:spAutoFit/>
          </a:bodyPr>
          <a:lstStyle/>
          <a:p>
            <a:r>
              <a:rPr lang="zh-CN" altLang="en-US" sz="2000" b="1" kern="0" dirty="0">
                <a:solidFill>
                  <a:srgbClr val="071F65"/>
                </a:solidFill>
                <a:latin typeface="微软雅黑" pitchFamily="34" charset="-122"/>
                <a:ea typeface="微软雅黑" pitchFamily="34" charset="-122"/>
              </a:rPr>
              <a:t>利用图片描述指导显著性检测</a:t>
            </a:r>
            <a:r>
              <a:rPr kumimoji="0" lang="zh-CN" altLang="en-US" sz="2000" b="1" i="0" u="none" strike="noStrike" kern="0" cap="none" spc="0" normalizeH="0" baseline="0" noProof="0" dirty="0">
                <a:ln>
                  <a:noFill/>
                </a:ln>
                <a:solidFill>
                  <a:srgbClr val="071F65"/>
                </a:solidFill>
                <a:effectLst/>
                <a:uLnTx/>
                <a:uFillTx/>
                <a:latin typeface="微软雅黑" pitchFamily="34" charset="-122"/>
                <a:ea typeface="微软雅黑" pitchFamily="34" charset="-122"/>
                <a:cs typeface="+mn-cs"/>
              </a:rPr>
              <a:t>：</a:t>
            </a:r>
            <a:endParaRPr kumimoji="0" lang="en-US" altLang="zh-CN" sz="2000" b="1" i="0" u="none" strike="noStrike" kern="0" cap="none" spc="0" normalizeH="0" baseline="0" noProof="0" dirty="0">
              <a:ln>
                <a:noFill/>
              </a:ln>
              <a:solidFill>
                <a:srgbClr val="071F65"/>
              </a:solidFill>
              <a:effectLst/>
              <a:uLnTx/>
              <a:uFillTx/>
              <a:latin typeface="微软雅黑" pitchFamily="34" charset="-122"/>
              <a:ea typeface="微软雅黑" pitchFamily="34" charset="-122"/>
              <a:cs typeface="+mn-cs"/>
            </a:endParaRPr>
          </a:p>
          <a:p>
            <a:r>
              <a:rPr lang="zh-CN" altLang="en-US" sz="2000" dirty="0"/>
              <a:t>对比不仅表现在视觉线索的差异上，而且还涉及到高层次的认知和理解为了更好地检测语义显著的对象，高层次的语义特征变得非常重要。</a:t>
            </a:r>
            <a:endParaRPr lang="en-US" altLang="zh-CN" sz="2000" dirty="0"/>
          </a:p>
          <a:p>
            <a:r>
              <a:rPr lang="zh-CN" altLang="en-US" sz="2000" dirty="0"/>
              <a:t>因此，利用图片描述作为辅助语义任务，以提高复杂场景中的显著目标检测效果。</a:t>
            </a:r>
            <a:endParaRPr lang="en-US" altLang="zh-CN" sz="2000" dirty="0"/>
          </a:p>
          <a:p>
            <a:endParaRPr kumimoji="0" lang="en-US" altLang="zh-CN" sz="1800" b="0" i="0" u="none" strike="noStrike" kern="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4254867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322075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拟采用的研究方法</a:t>
            </a:r>
          </a:p>
        </p:txBody>
      </p:sp>
      <p:sp>
        <p:nvSpPr>
          <p:cNvPr id="7" name="灯片编号占位符 6">
            <a:extLst>
              <a:ext uri="{FF2B5EF4-FFF2-40B4-BE49-F238E27FC236}">
                <a16:creationId xmlns:a16="http://schemas.microsoft.com/office/drawing/2014/main" id="{09A84A6B-1436-4059-A7DC-12AC0347E639}"/>
              </a:ext>
            </a:extLst>
          </p:cNvPr>
          <p:cNvSpPr>
            <a:spLocks noGrp="1"/>
          </p:cNvSpPr>
          <p:nvPr>
            <p:ph type="sldNum" sz="quarter" idx="12"/>
          </p:nvPr>
        </p:nvSpPr>
        <p:spPr/>
        <p:txBody>
          <a:bodyPr/>
          <a:lstStyle/>
          <a:p>
            <a:fld id="{AFC0EA47-5C79-47C2-8325-B83899E65CFC}" type="slidenum">
              <a:rPr lang="zh-CN" altLang="en-US" smtClean="0"/>
              <a:t>36</a:t>
            </a:fld>
            <a:endParaRPr lang="zh-CN" altLang="en-US"/>
          </a:p>
        </p:txBody>
      </p:sp>
      <p:sp>
        <p:nvSpPr>
          <p:cNvPr id="5" name="Rectangle 4">
            <a:extLst>
              <a:ext uri="{FF2B5EF4-FFF2-40B4-BE49-F238E27FC236}">
                <a16:creationId xmlns:a16="http://schemas.microsoft.com/office/drawing/2014/main" id="{ACC49F4B-77D9-4D2D-AF57-9313640C655A}"/>
              </a:ext>
            </a:extLst>
          </p:cNvPr>
          <p:cNvSpPr>
            <a:spLocks noChangeArrowheads="1"/>
          </p:cNvSpPr>
          <p:nvPr/>
        </p:nvSpPr>
        <p:spPr bwMode="auto">
          <a:xfrm>
            <a:off x="529318" y="2336798"/>
            <a:ext cx="135338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027" name="Picture 3">
            <a:extLst>
              <a:ext uri="{FF2B5EF4-FFF2-40B4-BE49-F238E27FC236}">
                <a16:creationId xmlns:a16="http://schemas.microsoft.com/office/drawing/2014/main" id="{5044F9DE-59D6-4CA9-96CE-48F45424C1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961" y="1887388"/>
            <a:ext cx="10223987" cy="3259909"/>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1D0FFD4-7B12-4081-8DE6-0D8C10F8C213}"/>
              </a:ext>
            </a:extLst>
          </p:cNvPr>
          <p:cNvSpPr/>
          <p:nvPr/>
        </p:nvSpPr>
        <p:spPr>
          <a:xfrm>
            <a:off x="577496" y="592262"/>
            <a:ext cx="1467068" cy="505523"/>
          </a:xfrm>
          <a:prstGeom prst="rect">
            <a:avLst/>
          </a:prstGeom>
        </p:spPr>
        <p:txBody>
          <a:bodyPr wrap="none">
            <a:spAutoFit/>
          </a:bodyPr>
          <a:lstStyle/>
          <a:p>
            <a:pPr>
              <a:lnSpc>
                <a:spcPct val="150000"/>
              </a:lnSpc>
            </a:pPr>
            <a:r>
              <a:rPr lang="zh-CN" altLang="en-US" sz="2000" b="1" kern="0" dirty="0">
                <a:solidFill>
                  <a:srgbClr val="071F65"/>
                </a:solidFill>
                <a:cs typeface="+mn-ea"/>
                <a:sym typeface="+mn-lt"/>
              </a:rPr>
              <a:t>网络框架：</a:t>
            </a:r>
            <a:endParaRPr lang="en-US" altLang="zh-CN" sz="20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A73A59CB-9D24-48FB-BC86-D2B5D3AE5DD8}"/>
              </a:ext>
            </a:extLst>
          </p:cNvPr>
          <p:cNvSpPr/>
          <p:nvPr/>
        </p:nvSpPr>
        <p:spPr>
          <a:xfrm>
            <a:off x="5332319" y="1097785"/>
            <a:ext cx="2733714" cy="609117"/>
          </a:xfrm>
          <a:prstGeom prst="roundRect">
            <a:avLst/>
          </a:prstGeom>
          <a:solidFill>
            <a:srgbClr val="6CCEE9"/>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mn-ea"/>
                <a:sym typeface="+mn-lt"/>
              </a:rPr>
              <a:t>视觉线索的差异</a:t>
            </a:r>
          </a:p>
        </p:txBody>
      </p:sp>
      <p:sp>
        <p:nvSpPr>
          <p:cNvPr id="11" name="矩形: 圆角 10">
            <a:extLst>
              <a:ext uri="{FF2B5EF4-FFF2-40B4-BE49-F238E27FC236}">
                <a16:creationId xmlns:a16="http://schemas.microsoft.com/office/drawing/2014/main" id="{FD1B405D-F9D4-4E09-AEA2-B8FB1C95CB4B}"/>
              </a:ext>
            </a:extLst>
          </p:cNvPr>
          <p:cNvSpPr/>
          <p:nvPr/>
        </p:nvSpPr>
        <p:spPr>
          <a:xfrm>
            <a:off x="5332319" y="5350580"/>
            <a:ext cx="2733714" cy="609117"/>
          </a:xfrm>
          <a:prstGeom prst="roundRect">
            <a:avLst/>
          </a:prstGeom>
          <a:solidFill>
            <a:srgbClr val="6CCEE9"/>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mn-ea"/>
                <a:sym typeface="+mn-lt"/>
              </a:rPr>
              <a:t>高层次的认知和理解</a:t>
            </a:r>
          </a:p>
        </p:txBody>
      </p:sp>
    </p:spTree>
    <p:extLst>
      <p:ext uri="{BB962C8B-B14F-4D97-AF65-F5344CB8AC3E}">
        <p14:creationId xmlns:p14="http://schemas.microsoft.com/office/powerpoint/2010/main" val="237412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322075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拟采用的研究方法</a:t>
            </a:r>
          </a:p>
        </p:txBody>
      </p:sp>
      <p:sp>
        <p:nvSpPr>
          <p:cNvPr id="7" name="灯片编号占位符 6">
            <a:extLst>
              <a:ext uri="{FF2B5EF4-FFF2-40B4-BE49-F238E27FC236}">
                <a16:creationId xmlns:a16="http://schemas.microsoft.com/office/drawing/2014/main" id="{09A84A6B-1436-4059-A7DC-12AC0347E639}"/>
              </a:ext>
            </a:extLst>
          </p:cNvPr>
          <p:cNvSpPr>
            <a:spLocks noGrp="1"/>
          </p:cNvSpPr>
          <p:nvPr>
            <p:ph type="sldNum" sz="quarter" idx="12"/>
          </p:nvPr>
        </p:nvSpPr>
        <p:spPr/>
        <p:txBody>
          <a:bodyPr/>
          <a:lstStyle/>
          <a:p>
            <a:fld id="{AFC0EA47-5C79-47C2-8325-B83899E65CFC}" type="slidenum">
              <a:rPr lang="zh-CN" altLang="en-US" smtClean="0"/>
              <a:t>37</a:t>
            </a:fld>
            <a:endParaRPr lang="zh-CN" altLang="en-US"/>
          </a:p>
        </p:txBody>
      </p:sp>
      <p:sp>
        <p:nvSpPr>
          <p:cNvPr id="9" name="矩形 8">
            <a:extLst>
              <a:ext uri="{FF2B5EF4-FFF2-40B4-BE49-F238E27FC236}">
                <a16:creationId xmlns:a16="http://schemas.microsoft.com/office/drawing/2014/main" id="{A807C6A5-0517-454C-81C9-07B3FAE23F99}"/>
              </a:ext>
            </a:extLst>
          </p:cNvPr>
          <p:cNvSpPr/>
          <p:nvPr/>
        </p:nvSpPr>
        <p:spPr>
          <a:xfrm>
            <a:off x="577496" y="592262"/>
            <a:ext cx="1467068" cy="505523"/>
          </a:xfrm>
          <a:prstGeom prst="rect">
            <a:avLst/>
          </a:prstGeom>
        </p:spPr>
        <p:txBody>
          <a:bodyPr wrap="none">
            <a:spAutoFit/>
          </a:bodyPr>
          <a:lstStyle/>
          <a:p>
            <a:pPr>
              <a:lnSpc>
                <a:spcPct val="150000"/>
              </a:lnSpc>
            </a:pPr>
            <a:r>
              <a:rPr lang="zh-CN" altLang="en-US" sz="2000" b="1" kern="0" dirty="0">
                <a:solidFill>
                  <a:srgbClr val="071F65"/>
                </a:solidFill>
                <a:cs typeface="+mn-ea"/>
                <a:sym typeface="+mn-lt"/>
              </a:rPr>
              <a:t>网络框架：</a:t>
            </a:r>
            <a:endParaRPr lang="en-US" altLang="zh-CN" sz="2000" dirty="0">
              <a:latin typeface="微软雅黑" panose="020B0503020204020204" pitchFamily="34" charset="-122"/>
              <a:ea typeface="微软雅黑" panose="020B0503020204020204" pitchFamily="34" charset="-122"/>
            </a:endParaRPr>
          </a:p>
        </p:txBody>
      </p:sp>
      <p:pic>
        <p:nvPicPr>
          <p:cNvPr id="2048" name="图片 2047">
            <a:extLst>
              <a:ext uri="{FF2B5EF4-FFF2-40B4-BE49-F238E27FC236}">
                <a16:creationId xmlns:a16="http://schemas.microsoft.com/office/drawing/2014/main" id="{E40F836C-02E7-49C5-83AE-DBDEC2BACB63}"/>
              </a:ext>
            </a:extLst>
          </p:cNvPr>
          <p:cNvPicPr>
            <a:picLocks noChangeAspect="1"/>
          </p:cNvPicPr>
          <p:nvPr/>
        </p:nvPicPr>
        <p:blipFill>
          <a:blip r:embed="rId4"/>
          <a:stretch>
            <a:fillRect/>
          </a:stretch>
        </p:blipFill>
        <p:spPr>
          <a:xfrm>
            <a:off x="2404668" y="810601"/>
            <a:ext cx="8025737" cy="5865154"/>
          </a:xfrm>
          <a:prstGeom prst="rect">
            <a:avLst/>
          </a:prstGeom>
        </p:spPr>
      </p:pic>
      <p:sp>
        <p:nvSpPr>
          <p:cNvPr id="2050" name="矩形 2049">
            <a:extLst>
              <a:ext uri="{FF2B5EF4-FFF2-40B4-BE49-F238E27FC236}">
                <a16:creationId xmlns:a16="http://schemas.microsoft.com/office/drawing/2014/main" id="{4F55EF3C-4C22-4051-B7AF-7988CEB646A4}"/>
              </a:ext>
            </a:extLst>
          </p:cNvPr>
          <p:cNvSpPr/>
          <p:nvPr/>
        </p:nvSpPr>
        <p:spPr>
          <a:xfrm>
            <a:off x="292643" y="2132443"/>
            <a:ext cx="2126228" cy="1754326"/>
          </a:xfrm>
          <a:prstGeom prst="rect">
            <a:avLst/>
          </a:prstGeom>
        </p:spPr>
        <p:txBody>
          <a:bodyPr wrap="square">
            <a:spAutoFit/>
          </a:bodyPr>
          <a:lstStyle/>
          <a:p>
            <a:r>
              <a:rPr lang="zh-CN" altLang="en-US" dirty="0"/>
              <a:t>在</a:t>
            </a:r>
            <a:r>
              <a:rPr lang="en-US" altLang="zh-CN" dirty="0"/>
              <a:t>U</a:t>
            </a:r>
            <a:r>
              <a:rPr lang="zh-CN" altLang="en-US" dirty="0"/>
              <a:t>形结构中，高层语义信息被逐步传输到较浅的层，在这个过程中较深层捕获的位置信息被逐渐稀释</a:t>
            </a:r>
          </a:p>
        </p:txBody>
      </p:sp>
      <p:sp>
        <p:nvSpPr>
          <p:cNvPr id="2051" name="矩形 2050">
            <a:extLst>
              <a:ext uri="{FF2B5EF4-FFF2-40B4-BE49-F238E27FC236}">
                <a16:creationId xmlns:a16="http://schemas.microsoft.com/office/drawing/2014/main" id="{0354FA5B-31F5-44B7-863F-C3E5D89EC1EA}"/>
              </a:ext>
            </a:extLst>
          </p:cNvPr>
          <p:cNvSpPr/>
          <p:nvPr/>
        </p:nvSpPr>
        <p:spPr>
          <a:xfrm>
            <a:off x="9881025" y="3743178"/>
            <a:ext cx="1818968" cy="1477328"/>
          </a:xfrm>
          <a:prstGeom prst="rect">
            <a:avLst/>
          </a:prstGeom>
        </p:spPr>
        <p:txBody>
          <a:bodyPr wrap="square">
            <a:spAutoFit/>
          </a:bodyPr>
          <a:lstStyle/>
          <a:p>
            <a:r>
              <a:rPr lang="zh-CN" altLang="en-US" dirty="0"/>
              <a:t>利用图片描述作为辅助语义任务，以提高复杂场景中的显著目标检测效果</a:t>
            </a:r>
          </a:p>
        </p:txBody>
      </p:sp>
      <p:pic>
        <p:nvPicPr>
          <p:cNvPr id="74" name="图片 73">
            <a:extLst>
              <a:ext uri="{FF2B5EF4-FFF2-40B4-BE49-F238E27FC236}">
                <a16:creationId xmlns:a16="http://schemas.microsoft.com/office/drawing/2014/main" id="{D2A35D5E-62C1-43CB-980A-40822DE8CB79}"/>
              </a:ext>
            </a:extLst>
          </p:cNvPr>
          <p:cNvPicPr>
            <a:picLocks noChangeAspect="1"/>
          </p:cNvPicPr>
          <p:nvPr/>
        </p:nvPicPr>
        <p:blipFill rotWithShape="1">
          <a:blip r:embed="rId5"/>
          <a:srcRect b="1781"/>
          <a:stretch/>
        </p:blipFill>
        <p:spPr>
          <a:xfrm>
            <a:off x="41969" y="4046747"/>
            <a:ext cx="2738890" cy="1754327"/>
          </a:xfrm>
          <a:prstGeom prst="rect">
            <a:avLst/>
          </a:prstGeom>
        </p:spPr>
      </p:pic>
    </p:spTree>
    <p:extLst>
      <p:ext uri="{BB962C8B-B14F-4D97-AF65-F5344CB8AC3E}">
        <p14:creationId xmlns:p14="http://schemas.microsoft.com/office/powerpoint/2010/main" val="12704040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99982" y="313375"/>
            <a:ext cx="1528413" cy="1528413"/>
            <a:chOff x="1602769" y="143838"/>
            <a:chExt cx="1331936" cy="1331936"/>
          </a:xfrm>
        </p:grpSpPr>
        <p:sp>
          <p:nvSpPr>
            <p:cNvPr id="4" name="椭圆 3"/>
            <p:cNvSpPr/>
            <p:nvPr/>
          </p:nvSpPr>
          <p:spPr>
            <a:xfrm>
              <a:off x="1602769" y="143838"/>
              <a:ext cx="1331936" cy="1331936"/>
            </a:xfrm>
            <a:prstGeom prst="ellipse">
              <a:avLst/>
            </a:prstGeom>
            <a:ln w="165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zh-CN" altLang="en-US" sz="1867">
                <a:solidFill>
                  <a:prstClr val="white"/>
                </a:solidFill>
                <a:latin typeface="Arial"/>
                <a:ea typeface="微软雅黑"/>
              </a:endParaRPr>
            </a:p>
          </p:txBody>
        </p:sp>
        <p:sp>
          <p:nvSpPr>
            <p:cNvPr id="146" name="TextBox 145"/>
            <p:cNvSpPr txBox="1"/>
            <p:nvPr/>
          </p:nvSpPr>
          <p:spPr>
            <a:xfrm>
              <a:off x="1679041" y="396413"/>
              <a:ext cx="1189310" cy="563245"/>
            </a:xfrm>
            <a:prstGeom prst="rect">
              <a:avLst/>
            </a:prstGeom>
            <a:noFill/>
          </p:spPr>
          <p:txBody>
            <a:bodyPr wrap="square" rtlCol="0">
              <a:spAutoFit/>
            </a:bodyPr>
            <a:lstStyle/>
            <a:p>
              <a:pPr algn="ctr" defTabSz="457189"/>
              <a:r>
                <a:rPr lang="zh-CN" altLang="en-US" sz="3600" b="1" dirty="0">
                  <a:solidFill>
                    <a:prstClr val="white"/>
                  </a:solidFill>
                  <a:latin typeface="微软雅黑" pitchFamily="34" charset="-122"/>
                  <a:ea typeface="微软雅黑" pitchFamily="34" charset="-122"/>
                </a:rPr>
                <a:t>目录</a:t>
              </a:r>
            </a:p>
          </p:txBody>
        </p:sp>
        <p:sp>
          <p:nvSpPr>
            <p:cNvPr id="147" name="TextBox 146"/>
            <p:cNvSpPr txBox="1"/>
            <p:nvPr/>
          </p:nvSpPr>
          <p:spPr>
            <a:xfrm>
              <a:off x="1638153" y="937949"/>
              <a:ext cx="1263808" cy="277208"/>
            </a:xfrm>
            <a:prstGeom prst="rect">
              <a:avLst/>
            </a:prstGeom>
            <a:noFill/>
          </p:spPr>
          <p:txBody>
            <a:bodyPr wrap="square" rtlCol="0">
              <a:spAutoFit/>
            </a:bodyPr>
            <a:lstStyle/>
            <a:p>
              <a:pPr algn="ctr" defTabSz="457189"/>
              <a:r>
                <a:rPr lang="en-US" altLang="zh-CN" sz="1467" dirty="0">
                  <a:solidFill>
                    <a:prstClr val="white"/>
                  </a:solidFill>
                  <a:latin typeface="微软雅黑" pitchFamily="34" charset="-122"/>
                  <a:ea typeface="微软雅黑" pitchFamily="34" charset="-122"/>
                </a:rPr>
                <a:t>CONTENTS</a:t>
              </a:r>
              <a:endParaRPr lang="zh-CN" altLang="en-US" sz="1467" dirty="0">
                <a:solidFill>
                  <a:prstClr val="white"/>
                </a:solidFill>
                <a:latin typeface="微软雅黑" pitchFamily="34" charset="-122"/>
                <a:ea typeface="微软雅黑" pitchFamily="34" charset="-122"/>
              </a:endParaRPr>
            </a:p>
          </p:txBody>
        </p:sp>
      </p:grpSp>
      <p:grpSp>
        <p:nvGrpSpPr>
          <p:cNvPr id="48" name="组合 47"/>
          <p:cNvGrpSpPr/>
          <p:nvPr/>
        </p:nvGrpSpPr>
        <p:grpSpPr>
          <a:xfrm>
            <a:off x="2692781" y="491081"/>
            <a:ext cx="808508" cy="769409"/>
            <a:chOff x="3437020" y="1033173"/>
            <a:chExt cx="863676" cy="865577"/>
          </a:xfrm>
        </p:grpSpPr>
        <p:sp>
          <p:nvSpPr>
            <p:cNvPr id="49" name="椭圆 18"/>
            <p:cNvSpPr>
              <a:spLocks noChangeArrowheads="1"/>
            </p:cNvSpPr>
            <p:nvPr/>
          </p:nvSpPr>
          <p:spPr bwMode="auto">
            <a:xfrm>
              <a:off x="3437020" y="1033173"/>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50" name="图片 4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587275" y="1169757"/>
              <a:ext cx="552644" cy="566109"/>
            </a:xfrm>
            <a:prstGeom prst="rect">
              <a:avLst/>
            </a:prstGeom>
          </p:spPr>
        </p:pic>
      </p:grpSp>
      <p:grpSp>
        <p:nvGrpSpPr>
          <p:cNvPr id="40" name="组合 39"/>
          <p:cNvGrpSpPr/>
          <p:nvPr/>
        </p:nvGrpSpPr>
        <p:grpSpPr>
          <a:xfrm>
            <a:off x="2692781" y="1572636"/>
            <a:ext cx="808508" cy="769409"/>
            <a:chOff x="3437020" y="2074814"/>
            <a:chExt cx="863676" cy="865577"/>
          </a:xfrm>
        </p:grpSpPr>
        <p:sp>
          <p:nvSpPr>
            <p:cNvPr id="41" name="椭圆 19"/>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42" name="图片 4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26" name="矩形 68">
            <a:extLst>
              <a:ext uri="{FF2B5EF4-FFF2-40B4-BE49-F238E27FC236}">
                <a16:creationId xmlns:a16="http://schemas.microsoft.com/office/drawing/2014/main" id="{E3BC9052-D615-4B52-B6C6-00ABD6ADE81B}"/>
              </a:ext>
            </a:extLst>
          </p:cNvPr>
          <p:cNvSpPr>
            <a:spLocks noChangeArrowheads="1"/>
          </p:cNvSpPr>
          <p:nvPr/>
        </p:nvSpPr>
        <p:spPr bwMode="auto">
          <a:xfrm>
            <a:off x="3637914" y="396149"/>
            <a:ext cx="7963425" cy="719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200000"/>
              </a:lnSpc>
              <a:spcBef>
                <a:spcPct val="0"/>
              </a:spcBef>
              <a:buNone/>
            </a:pPr>
            <a:r>
              <a:rPr lang="zh-CN" altLang="en-US" sz="2400" b="1" dirty="0">
                <a:solidFill>
                  <a:schemeClr val="accent1"/>
                </a:solidFill>
                <a:sym typeface="微软雅黑" pitchFamily="34" charset="-122"/>
              </a:rPr>
              <a:t>研究背景及意义</a:t>
            </a:r>
          </a:p>
        </p:txBody>
      </p:sp>
      <p:sp>
        <p:nvSpPr>
          <p:cNvPr id="27" name="矩形 68">
            <a:extLst>
              <a:ext uri="{FF2B5EF4-FFF2-40B4-BE49-F238E27FC236}">
                <a16:creationId xmlns:a16="http://schemas.microsoft.com/office/drawing/2014/main" id="{8946871F-CA38-4CF4-9D43-59375C5B6C59}"/>
              </a:ext>
            </a:extLst>
          </p:cNvPr>
          <p:cNvSpPr>
            <a:spLocks noChangeArrowheads="1"/>
          </p:cNvSpPr>
          <p:nvPr/>
        </p:nvSpPr>
        <p:spPr bwMode="auto">
          <a:xfrm>
            <a:off x="3637912" y="1622121"/>
            <a:ext cx="11471459"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相关工作与发展现状</a:t>
            </a:r>
          </a:p>
        </p:txBody>
      </p:sp>
      <p:grpSp>
        <p:nvGrpSpPr>
          <p:cNvPr id="30" name="组合 29">
            <a:extLst>
              <a:ext uri="{FF2B5EF4-FFF2-40B4-BE49-F238E27FC236}">
                <a16:creationId xmlns:a16="http://schemas.microsoft.com/office/drawing/2014/main" id="{248B2F68-D2D4-4C34-BD3F-59AA639B5191}"/>
              </a:ext>
            </a:extLst>
          </p:cNvPr>
          <p:cNvGrpSpPr/>
          <p:nvPr/>
        </p:nvGrpSpPr>
        <p:grpSpPr>
          <a:xfrm>
            <a:off x="2694457" y="2697521"/>
            <a:ext cx="808508" cy="769409"/>
            <a:chOff x="3437020" y="2074814"/>
            <a:chExt cx="863676" cy="865577"/>
          </a:xfrm>
        </p:grpSpPr>
        <p:sp>
          <p:nvSpPr>
            <p:cNvPr id="31" name="椭圆 19">
              <a:extLst>
                <a:ext uri="{FF2B5EF4-FFF2-40B4-BE49-F238E27FC236}">
                  <a16:creationId xmlns:a16="http://schemas.microsoft.com/office/drawing/2014/main" id="{B3121257-D96F-4B01-A4F3-A7C65ADC88FF}"/>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32" name="图片 31">
              <a:extLst>
                <a:ext uri="{FF2B5EF4-FFF2-40B4-BE49-F238E27FC236}">
                  <a16:creationId xmlns:a16="http://schemas.microsoft.com/office/drawing/2014/main" id="{364C6F6A-BD25-4000-87C8-7E1D11E2064B}"/>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33" name="矩形 68">
            <a:extLst>
              <a:ext uri="{FF2B5EF4-FFF2-40B4-BE49-F238E27FC236}">
                <a16:creationId xmlns:a16="http://schemas.microsoft.com/office/drawing/2014/main" id="{F07DD4C9-17D6-4CA4-BD67-F6512AAEDE09}"/>
              </a:ext>
            </a:extLst>
          </p:cNvPr>
          <p:cNvSpPr>
            <a:spLocks noChangeArrowheads="1"/>
          </p:cNvSpPr>
          <p:nvPr/>
        </p:nvSpPr>
        <p:spPr bwMode="auto">
          <a:xfrm>
            <a:off x="3652127" y="2758840"/>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拟采用的研究方法</a:t>
            </a:r>
          </a:p>
        </p:txBody>
      </p:sp>
      <p:grpSp>
        <p:nvGrpSpPr>
          <p:cNvPr id="22" name="组合 21">
            <a:extLst>
              <a:ext uri="{FF2B5EF4-FFF2-40B4-BE49-F238E27FC236}">
                <a16:creationId xmlns:a16="http://schemas.microsoft.com/office/drawing/2014/main" id="{1A391FE8-7708-44E3-A9FD-6E7C682F6C5D}"/>
              </a:ext>
            </a:extLst>
          </p:cNvPr>
          <p:cNvGrpSpPr/>
          <p:nvPr/>
        </p:nvGrpSpPr>
        <p:grpSpPr>
          <a:xfrm>
            <a:off x="2680242" y="3845808"/>
            <a:ext cx="808508" cy="769409"/>
            <a:chOff x="3437020" y="2074814"/>
            <a:chExt cx="863676" cy="865577"/>
          </a:xfrm>
        </p:grpSpPr>
        <p:sp>
          <p:nvSpPr>
            <p:cNvPr id="23" name="椭圆 19">
              <a:extLst>
                <a:ext uri="{FF2B5EF4-FFF2-40B4-BE49-F238E27FC236}">
                  <a16:creationId xmlns:a16="http://schemas.microsoft.com/office/drawing/2014/main" id="{4C896261-6681-4642-AEBE-B108864850DC}"/>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24" name="图片 23">
              <a:extLst>
                <a:ext uri="{FF2B5EF4-FFF2-40B4-BE49-F238E27FC236}">
                  <a16:creationId xmlns:a16="http://schemas.microsoft.com/office/drawing/2014/main" id="{4BDFF637-0301-4B5E-82D3-3BE8F944D5AB}"/>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25" name="矩形 68">
            <a:extLst>
              <a:ext uri="{FF2B5EF4-FFF2-40B4-BE49-F238E27FC236}">
                <a16:creationId xmlns:a16="http://schemas.microsoft.com/office/drawing/2014/main" id="{17C31D12-D8C4-4FCC-BD67-1C950BFFF56A}"/>
              </a:ext>
            </a:extLst>
          </p:cNvPr>
          <p:cNvSpPr>
            <a:spLocks noChangeArrowheads="1"/>
          </p:cNvSpPr>
          <p:nvPr/>
        </p:nvSpPr>
        <p:spPr bwMode="auto">
          <a:xfrm>
            <a:off x="3637912" y="3907127"/>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rgbClr val="FF0000"/>
                </a:solidFill>
                <a:sym typeface="微软雅黑" pitchFamily="34" charset="-122"/>
              </a:rPr>
              <a:t>现有研究基础</a:t>
            </a:r>
          </a:p>
        </p:txBody>
      </p:sp>
      <p:grpSp>
        <p:nvGrpSpPr>
          <p:cNvPr id="29" name="组合 28">
            <a:extLst>
              <a:ext uri="{FF2B5EF4-FFF2-40B4-BE49-F238E27FC236}">
                <a16:creationId xmlns:a16="http://schemas.microsoft.com/office/drawing/2014/main" id="{7287B602-7A42-4091-A13E-8B102B318481}"/>
              </a:ext>
            </a:extLst>
          </p:cNvPr>
          <p:cNvGrpSpPr/>
          <p:nvPr/>
        </p:nvGrpSpPr>
        <p:grpSpPr>
          <a:xfrm>
            <a:off x="2692781" y="4922234"/>
            <a:ext cx="808508" cy="769409"/>
            <a:chOff x="3437020" y="2074814"/>
            <a:chExt cx="863676" cy="865577"/>
          </a:xfrm>
        </p:grpSpPr>
        <p:sp>
          <p:nvSpPr>
            <p:cNvPr id="34" name="椭圆 19">
              <a:extLst>
                <a:ext uri="{FF2B5EF4-FFF2-40B4-BE49-F238E27FC236}">
                  <a16:creationId xmlns:a16="http://schemas.microsoft.com/office/drawing/2014/main" id="{06519427-7EA1-4F5C-9399-CB564A095560}"/>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35" name="图片 34">
              <a:extLst>
                <a:ext uri="{FF2B5EF4-FFF2-40B4-BE49-F238E27FC236}">
                  <a16:creationId xmlns:a16="http://schemas.microsoft.com/office/drawing/2014/main" id="{372EE4F4-2238-4971-8592-F2D76789231D}"/>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36" name="矩形 68">
            <a:extLst>
              <a:ext uri="{FF2B5EF4-FFF2-40B4-BE49-F238E27FC236}">
                <a16:creationId xmlns:a16="http://schemas.microsoft.com/office/drawing/2014/main" id="{D4AA2A66-7CA7-47CB-91F5-4827ACE1DD27}"/>
              </a:ext>
            </a:extLst>
          </p:cNvPr>
          <p:cNvSpPr>
            <a:spLocks noChangeArrowheads="1"/>
          </p:cNvSpPr>
          <p:nvPr/>
        </p:nvSpPr>
        <p:spPr bwMode="auto">
          <a:xfrm>
            <a:off x="3650451" y="4983553"/>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研究工作计划与进度安排</a:t>
            </a:r>
            <a:endParaRPr lang="en-US" altLang="zh-CN" sz="2400" b="1" dirty="0">
              <a:solidFill>
                <a:schemeClr val="accent1"/>
              </a:solidFill>
              <a:sym typeface="微软雅黑" pitchFamily="34" charset="-122"/>
            </a:endParaRPr>
          </a:p>
        </p:txBody>
      </p:sp>
      <p:sp>
        <p:nvSpPr>
          <p:cNvPr id="3" name="灯片编号占位符 2">
            <a:extLst>
              <a:ext uri="{FF2B5EF4-FFF2-40B4-BE49-F238E27FC236}">
                <a16:creationId xmlns:a16="http://schemas.microsoft.com/office/drawing/2014/main" id="{36A0DB46-9428-436A-A0E2-A315A1590BD1}"/>
              </a:ext>
            </a:extLst>
          </p:cNvPr>
          <p:cNvSpPr>
            <a:spLocks noGrp="1"/>
          </p:cNvSpPr>
          <p:nvPr>
            <p:ph type="sldNum" sz="quarter" idx="12"/>
          </p:nvPr>
        </p:nvSpPr>
        <p:spPr/>
        <p:txBody>
          <a:bodyPr/>
          <a:lstStyle/>
          <a:p>
            <a:fld id="{AFC0EA47-5C79-47C2-8325-B83899E65CFC}" type="slidenum">
              <a:rPr lang="zh-CN" altLang="en-US" smtClean="0"/>
              <a:t>38</a:t>
            </a:fld>
            <a:endParaRPr lang="zh-CN" altLang="en-US"/>
          </a:p>
        </p:txBody>
      </p:sp>
    </p:spTree>
    <p:extLst>
      <p:ext uri="{BB962C8B-B14F-4D97-AF65-F5344CB8AC3E}">
        <p14:creationId xmlns:p14="http://schemas.microsoft.com/office/powerpoint/2010/main" val="26345874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2537872"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现有研究基础</a:t>
            </a:r>
          </a:p>
        </p:txBody>
      </p:sp>
      <p:sp>
        <p:nvSpPr>
          <p:cNvPr id="7" name="灯片编号占位符 6">
            <a:extLst>
              <a:ext uri="{FF2B5EF4-FFF2-40B4-BE49-F238E27FC236}">
                <a16:creationId xmlns:a16="http://schemas.microsoft.com/office/drawing/2014/main" id="{09A84A6B-1436-4059-A7DC-12AC0347E639}"/>
              </a:ext>
            </a:extLst>
          </p:cNvPr>
          <p:cNvSpPr>
            <a:spLocks noGrp="1"/>
          </p:cNvSpPr>
          <p:nvPr>
            <p:ph type="sldNum" sz="quarter" idx="12"/>
          </p:nvPr>
        </p:nvSpPr>
        <p:spPr/>
        <p:txBody>
          <a:bodyPr/>
          <a:lstStyle/>
          <a:p>
            <a:fld id="{AFC0EA47-5C79-47C2-8325-B83899E65CFC}" type="slidenum">
              <a:rPr lang="zh-CN" altLang="en-US" smtClean="0"/>
              <a:t>39</a:t>
            </a:fld>
            <a:endParaRPr lang="zh-CN" altLang="en-US"/>
          </a:p>
        </p:txBody>
      </p:sp>
      <p:pic>
        <p:nvPicPr>
          <p:cNvPr id="11" name="图片 10">
            <a:extLst>
              <a:ext uri="{FF2B5EF4-FFF2-40B4-BE49-F238E27FC236}">
                <a16:creationId xmlns:a16="http://schemas.microsoft.com/office/drawing/2014/main" id="{5B51257E-5C73-4A0A-8FF0-3271B5121D45}"/>
              </a:ext>
            </a:extLst>
          </p:cNvPr>
          <p:cNvPicPr>
            <a:picLocks noChangeAspect="1"/>
          </p:cNvPicPr>
          <p:nvPr/>
        </p:nvPicPr>
        <p:blipFill rotWithShape="1">
          <a:blip r:embed="rId4">
            <a:extLst>
              <a:ext uri="{28A0092B-C50C-407E-A947-70E740481C1C}">
                <a14:useLocalDpi xmlns:a14="http://schemas.microsoft.com/office/drawing/2010/main" val="0"/>
              </a:ext>
            </a:extLst>
          </a:blip>
          <a:srcRect l="25740" t="70484" r="53014" b="6853"/>
          <a:stretch/>
        </p:blipFill>
        <p:spPr>
          <a:xfrm>
            <a:off x="1225898" y="1688123"/>
            <a:ext cx="3888711" cy="2592476"/>
          </a:xfrm>
          <a:prstGeom prst="rect">
            <a:avLst/>
          </a:prstGeom>
        </p:spPr>
      </p:pic>
      <p:pic>
        <p:nvPicPr>
          <p:cNvPr id="12" name="图片 11">
            <a:extLst>
              <a:ext uri="{FF2B5EF4-FFF2-40B4-BE49-F238E27FC236}">
                <a16:creationId xmlns:a16="http://schemas.microsoft.com/office/drawing/2014/main" id="{42E11888-88B6-4258-B4DB-56EE47B28A75}"/>
              </a:ext>
            </a:extLst>
          </p:cNvPr>
          <p:cNvPicPr>
            <a:picLocks noChangeAspect="1"/>
          </p:cNvPicPr>
          <p:nvPr/>
        </p:nvPicPr>
        <p:blipFill rotWithShape="1">
          <a:blip r:embed="rId4">
            <a:extLst>
              <a:ext uri="{28A0092B-C50C-407E-A947-70E740481C1C}">
                <a14:useLocalDpi xmlns:a14="http://schemas.microsoft.com/office/drawing/2010/main" val="0"/>
              </a:ext>
            </a:extLst>
          </a:blip>
          <a:srcRect l="25740" t="35788" r="53014" b="42253"/>
          <a:stretch/>
        </p:blipFill>
        <p:spPr>
          <a:xfrm>
            <a:off x="6379031" y="1768511"/>
            <a:ext cx="3888711" cy="2512088"/>
          </a:xfrm>
          <a:prstGeom prst="rect">
            <a:avLst/>
          </a:prstGeom>
        </p:spPr>
      </p:pic>
    </p:spTree>
    <p:extLst>
      <p:ext uri="{BB962C8B-B14F-4D97-AF65-F5344CB8AC3E}">
        <p14:creationId xmlns:p14="http://schemas.microsoft.com/office/powerpoint/2010/main" val="596047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2879312"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研究背景及意义</a:t>
            </a:r>
          </a:p>
        </p:txBody>
      </p:sp>
      <p:sp>
        <p:nvSpPr>
          <p:cNvPr id="5" name="文本框 4">
            <a:extLst>
              <a:ext uri="{FF2B5EF4-FFF2-40B4-BE49-F238E27FC236}">
                <a16:creationId xmlns:a16="http://schemas.microsoft.com/office/drawing/2014/main" id="{F15A0255-E127-4C14-A7B0-15D5C9BC1CC2}"/>
              </a:ext>
            </a:extLst>
          </p:cNvPr>
          <p:cNvSpPr txBox="1"/>
          <p:nvPr/>
        </p:nvSpPr>
        <p:spPr>
          <a:xfrm>
            <a:off x="622540" y="848412"/>
            <a:ext cx="6307649" cy="400110"/>
          </a:xfrm>
          <a:prstGeom prst="rect">
            <a:avLst/>
          </a:prstGeom>
          <a:noFill/>
        </p:spPr>
        <p:txBody>
          <a:bodyPr wrap="square" rtlCol="0">
            <a:spAutoFit/>
          </a:bodyPr>
          <a:lstStyle/>
          <a:p>
            <a:r>
              <a:rPr lang="zh-CN" altLang="en-US" sz="2000" b="1" kern="0" dirty="0">
                <a:solidFill>
                  <a:srgbClr val="071F65"/>
                </a:solidFill>
                <a:latin typeface="微软雅黑" pitchFamily="34" charset="-122"/>
                <a:ea typeface="微软雅黑" pitchFamily="34" charset="-122"/>
              </a:rPr>
              <a:t>人眼关注点检测</a:t>
            </a:r>
            <a:r>
              <a:rPr lang="en-US" altLang="zh-CN" sz="2000" b="1" kern="0" dirty="0">
                <a:solidFill>
                  <a:srgbClr val="071F65"/>
                </a:solidFill>
                <a:latin typeface="微软雅黑" pitchFamily="34" charset="-122"/>
                <a:ea typeface="微软雅黑" pitchFamily="34" charset="-122"/>
              </a:rPr>
              <a:t> vs</a:t>
            </a:r>
            <a:r>
              <a:rPr lang="zh-CN" altLang="en-US" sz="2000" b="1" kern="0" dirty="0">
                <a:solidFill>
                  <a:srgbClr val="071F65"/>
                </a:solidFill>
                <a:latin typeface="微软雅黑" pitchFamily="34" charset="-122"/>
                <a:ea typeface="微软雅黑" pitchFamily="34" charset="-122"/>
              </a:rPr>
              <a:t> 显著性物体检测</a:t>
            </a:r>
            <a:endParaRPr lang="en-US" altLang="zh-CN" sz="2000" b="1" kern="0" dirty="0">
              <a:solidFill>
                <a:srgbClr val="071F65"/>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B1ED2DED-51A6-4F05-BAF7-3B8EF3E09F56}"/>
              </a:ext>
            </a:extLst>
          </p:cNvPr>
          <p:cNvSpPr/>
          <p:nvPr/>
        </p:nvSpPr>
        <p:spPr>
          <a:xfrm>
            <a:off x="820937" y="1563392"/>
            <a:ext cx="1800493" cy="369332"/>
          </a:xfrm>
          <a:prstGeom prst="rect">
            <a:avLst/>
          </a:prstGeom>
        </p:spPr>
        <p:txBody>
          <a:bodyPr wrap="none">
            <a:spAutoFit/>
          </a:bodyPr>
          <a:lstStyle/>
          <a:p>
            <a:r>
              <a:rPr lang="zh-CN" altLang="en-US"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人眼关注点检测</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C94A20E8-BDAD-447B-8966-38B8A9A4F537}"/>
              </a:ext>
            </a:extLst>
          </p:cNvPr>
          <p:cNvSpPr/>
          <p:nvPr/>
        </p:nvSpPr>
        <p:spPr>
          <a:xfrm>
            <a:off x="4117251" y="1563392"/>
            <a:ext cx="1800493" cy="369332"/>
          </a:xfrm>
          <a:prstGeom prst="rect">
            <a:avLst/>
          </a:prstGeom>
        </p:spPr>
        <p:txBody>
          <a:bodyPr wrap="none">
            <a:spAutoFit/>
          </a:bodyPr>
          <a:lstStyle/>
          <a:p>
            <a:r>
              <a:rPr lang="zh-CN" altLang="en-US"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显著性物体检测</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1" name="直接箭头连接符 10">
            <a:extLst>
              <a:ext uri="{FF2B5EF4-FFF2-40B4-BE49-F238E27FC236}">
                <a16:creationId xmlns:a16="http://schemas.microsoft.com/office/drawing/2014/main" id="{24C73C06-2694-4B5D-B71A-3B7579BCB55E}"/>
              </a:ext>
            </a:extLst>
          </p:cNvPr>
          <p:cNvCxnSpPr>
            <a:cxnSpLocks/>
          </p:cNvCxnSpPr>
          <p:nvPr/>
        </p:nvCxnSpPr>
        <p:spPr>
          <a:xfrm>
            <a:off x="1722514" y="2076931"/>
            <a:ext cx="0" cy="38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29593E82-6DCA-4A19-A42A-95005C9D173B}"/>
              </a:ext>
            </a:extLst>
          </p:cNvPr>
          <p:cNvCxnSpPr>
            <a:cxnSpLocks/>
          </p:cNvCxnSpPr>
          <p:nvPr/>
        </p:nvCxnSpPr>
        <p:spPr>
          <a:xfrm>
            <a:off x="5017498" y="2076931"/>
            <a:ext cx="0" cy="38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EBFEBD67-9AE7-4DC6-A753-675E189575CF}"/>
              </a:ext>
            </a:extLst>
          </p:cNvPr>
          <p:cNvSpPr txBox="1"/>
          <p:nvPr/>
        </p:nvSpPr>
        <p:spPr>
          <a:xfrm>
            <a:off x="487503" y="2459331"/>
            <a:ext cx="2329314" cy="382400"/>
          </a:xfrm>
          <a:prstGeom prst="rect">
            <a:avLst/>
          </a:prstGeom>
          <a:noFill/>
        </p:spPr>
        <p:txBody>
          <a:bodyPr wrap="square" rtlCol="0">
            <a:spAutoFit/>
          </a:bodyPr>
          <a:lstStyle/>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Where to</a:t>
            </a: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look</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2A1C5A64-C53F-43CB-A8B8-3DDCC0C43AFC}"/>
              </a:ext>
            </a:extLst>
          </p:cNvPr>
          <p:cNvSpPr txBox="1"/>
          <p:nvPr/>
        </p:nvSpPr>
        <p:spPr>
          <a:xfrm>
            <a:off x="3562440" y="2472399"/>
            <a:ext cx="2910117" cy="369332"/>
          </a:xfrm>
          <a:prstGeom prst="rect">
            <a:avLst/>
          </a:prstGeom>
          <a:noFill/>
        </p:spPr>
        <p:txBody>
          <a:bodyPr wrap="square" rtlCol="0">
            <a:spAutoFit/>
          </a:bodyPr>
          <a:lstStyle/>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Which object stands out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6" name="直接箭头连接符 15">
            <a:extLst>
              <a:ext uri="{FF2B5EF4-FFF2-40B4-BE49-F238E27FC236}">
                <a16:creationId xmlns:a16="http://schemas.microsoft.com/office/drawing/2014/main" id="{4DC6A491-58AD-4682-8CDD-34D4B8FF1A43}"/>
              </a:ext>
            </a:extLst>
          </p:cNvPr>
          <p:cNvCxnSpPr>
            <a:cxnSpLocks/>
          </p:cNvCxnSpPr>
          <p:nvPr/>
        </p:nvCxnSpPr>
        <p:spPr>
          <a:xfrm>
            <a:off x="1721184" y="2923954"/>
            <a:ext cx="0" cy="38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5D7BDD23-FD08-4B9F-8660-C277C357DAC0}"/>
              </a:ext>
            </a:extLst>
          </p:cNvPr>
          <p:cNvCxnSpPr>
            <a:cxnSpLocks/>
          </p:cNvCxnSpPr>
          <p:nvPr/>
        </p:nvCxnSpPr>
        <p:spPr>
          <a:xfrm>
            <a:off x="5017499" y="2923954"/>
            <a:ext cx="0" cy="38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DC34FA0-F759-4FBE-ABEF-952403D0F5AC}"/>
              </a:ext>
            </a:extLst>
          </p:cNvPr>
          <p:cNvSpPr txBox="1"/>
          <p:nvPr/>
        </p:nvSpPr>
        <p:spPr>
          <a:xfrm>
            <a:off x="335784" y="3312467"/>
            <a:ext cx="2988500" cy="646331"/>
          </a:xfrm>
          <a:prstGeom prst="rect">
            <a:avLst/>
          </a:prstGeom>
          <a:noFill/>
        </p:spPr>
        <p:txBody>
          <a:bodyPr wrap="square" rtlCol="0">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预测人在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3-5s</a:t>
            </a:r>
            <a:r>
              <a:rPr lang="zh-CN" altLang="en-US" dirty="0">
                <a:latin typeface="Times New Roman" panose="02020603050405020304" pitchFamily="18" charset="0"/>
                <a:ea typeface="宋体" panose="02010600030101010101" pitchFamily="2" charset="-122"/>
                <a:cs typeface="Times New Roman" panose="02020603050405020304" pitchFamily="18" charset="0"/>
              </a:rPr>
              <a:t>内自由视角看自然场景关注的点</a:t>
            </a:r>
          </a:p>
        </p:txBody>
      </p:sp>
      <p:sp>
        <p:nvSpPr>
          <p:cNvPr id="19" name="文本框 18">
            <a:extLst>
              <a:ext uri="{FF2B5EF4-FFF2-40B4-BE49-F238E27FC236}">
                <a16:creationId xmlns:a16="http://schemas.microsoft.com/office/drawing/2014/main" id="{92A93317-981F-4DF2-85E1-37B19E67756E}"/>
              </a:ext>
            </a:extLst>
          </p:cNvPr>
          <p:cNvSpPr txBox="1"/>
          <p:nvPr/>
        </p:nvSpPr>
        <p:spPr>
          <a:xfrm>
            <a:off x="3852840" y="3462327"/>
            <a:ext cx="2329314" cy="369332"/>
          </a:xfrm>
          <a:prstGeom prst="rect">
            <a:avLst/>
          </a:prstGeom>
          <a:noFill/>
        </p:spPr>
        <p:txBody>
          <a:bodyPr wrap="square" rtlCol="0">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分割出显著性物体</a:t>
            </a:r>
          </a:p>
        </p:txBody>
      </p:sp>
      <p:cxnSp>
        <p:nvCxnSpPr>
          <p:cNvPr id="20" name="直接箭头连接符 19">
            <a:extLst>
              <a:ext uri="{FF2B5EF4-FFF2-40B4-BE49-F238E27FC236}">
                <a16:creationId xmlns:a16="http://schemas.microsoft.com/office/drawing/2014/main" id="{AD01960A-5767-4B9B-A5E4-EDC2F5198C4D}"/>
              </a:ext>
            </a:extLst>
          </p:cNvPr>
          <p:cNvCxnSpPr>
            <a:cxnSpLocks/>
          </p:cNvCxnSpPr>
          <p:nvPr/>
        </p:nvCxnSpPr>
        <p:spPr>
          <a:xfrm>
            <a:off x="1721184" y="4043662"/>
            <a:ext cx="0" cy="38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FA08319C-9D75-4618-A01B-0E68CB3AC5E4}"/>
              </a:ext>
            </a:extLst>
          </p:cNvPr>
          <p:cNvCxnSpPr>
            <a:cxnSpLocks/>
          </p:cNvCxnSpPr>
          <p:nvPr/>
        </p:nvCxnSpPr>
        <p:spPr>
          <a:xfrm>
            <a:off x="5017499" y="4043662"/>
            <a:ext cx="0" cy="38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8EC6CF82-1853-40B1-A1B1-BC01E53CEF41}"/>
              </a:ext>
            </a:extLst>
          </p:cNvPr>
          <p:cNvSpPr txBox="1"/>
          <p:nvPr/>
        </p:nvSpPr>
        <p:spPr>
          <a:xfrm>
            <a:off x="335784" y="4512439"/>
            <a:ext cx="2988500" cy="646331"/>
          </a:xfrm>
          <a:prstGeom prst="rect">
            <a:avLst/>
          </a:prstGeom>
          <a:noFill/>
        </p:spPr>
        <p:txBody>
          <a:bodyPr wrap="square" rtlCol="0">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高亮观察者关注的点，不是整个区域</a:t>
            </a:r>
          </a:p>
        </p:txBody>
      </p:sp>
      <p:sp>
        <p:nvSpPr>
          <p:cNvPr id="23" name="文本框 22">
            <a:extLst>
              <a:ext uri="{FF2B5EF4-FFF2-40B4-BE49-F238E27FC236}">
                <a16:creationId xmlns:a16="http://schemas.microsoft.com/office/drawing/2014/main" id="{ACBD5B80-E457-42BA-ACCA-3A7DD290A35E}"/>
              </a:ext>
            </a:extLst>
          </p:cNvPr>
          <p:cNvSpPr txBox="1"/>
          <p:nvPr/>
        </p:nvSpPr>
        <p:spPr>
          <a:xfrm>
            <a:off x="3562440" y="4512438"/>
            <a:ext cx="3070728" cy="646331"/>
          </a:xfrm>
          <a:prstGeom prst="rect">
            <a:avLst/>
          </a:prstGeom>
          <a:noFill/>
        </p:spPr>
        <p:txBody>
          <a:bodyPr wrap="square" rtlCol="0">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精细地分割出整个物体区域，像素级任务</a:t>
            </a:r>
          </a:p>
        </p:txBody>
      </p:sp>
      <p:sp>
        <p:nvSpPr>
          <p:cNvPr id="25" name="左大括号 24">
            <a:extLst>
              <a:ext uri="{FF2B5EF4-FFF2-40B4-BE49-F238E27FC236}">
                <a16:creationId xmlns:a16="http://schemas.microsoft.com/office/drawing/2014/main" id="{DADB15EC-F1C5-400C-B67F-8B9C410C1B5F}"/>
              </a:ext>
            </a:extLst>
          </p:cNvPr>
          <p:cNvSpPr/>
          <p:nvPr/>
        </p:nvSpPr>
        <p:spPr>
          <a:xfrm rot="5400000">
            <a:off x="4908166" y="4678615"/>
            <a:ext cx="218661" cy="1351722"/>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A54F2546-704F-4F2D-BD41-CB397AF2B4FB}"/>
              </a:ext>
            </a:extLst>
          </p:cNvPr>
          <p:cNvSpPr txBox="1"/>
          <p:nvPr/>
        </p:nvSpPr>
        <p:spPr>
          <a:xfrm>
            <a:off x="3523339" y="5561270"/>
            <a:ext cx="1494157" cy="369332"/>
          </a:xfrm>
          <a:prstGeom prst="rect">
            <a:avLst/>
          </a:prstGeom>
          <a:noFill/>
        </p:spPr>
        <p:txBody>
          <a:bodyPr wrap="square" rtlCol="0">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二值分割</a:t>
            </a:r>
          </a:p>
        </p:txBody>
      </p:sp>
      <p:sp>
        <p:nvSpPr>
          <p:cNvPr id="27" name="文本框 26">
            <a:extLst>
              <a:ext uri="{FF2B5EF4-FFF2-40B4-BE49-F238E27FC236}">
                <a16:creationId xmlns:a16="http://schemas.microsoft.com/office/drawing/2014/main" id="{E70ECEC4-7F08-4925-BA61-230FBA483E91}"/>
              </a:ext>
            </a:extLst>
          </p:cNvPr>
          <p:cNvSpPr txBox="1"/>
          <p:nvPr/>
        </p:nvSpPr>
        <p:spPr>
          <a:xfrm>
            <a:off x="5017496" y="5550325"/>
            <a:ext cx="1494157" cy="369332"/>
          </a:xfrm>
          <a:prstGeom prst="rect">
            <a:avLst/>
          </a:prstGeom>
          <a:noFill/>
        </p:spPr>
        <p:txBody>
          <a:bodyPr wrap="square" rtlCol="0">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实例分割</a:t>
            </a:r>
          </a:p>
        </p:txBody>
      </p:sp>
      <p:sp>
        <p:nvSpPr>
          <p:cNvPr id="24" name="文本框 23">
            <a:extLst>
              <a:ext uri="{FF2B5EF4-FFF2-40B4-BE49-F238E27FC236}">
                <a16:creationId xmlns:a16="http://schemas.microsoft.com/office/drawing/2014/main" id="{940677C5-AD4E-4A0D-892A-CE45564444B8}"/>
              </a:ext>
            </a:extLst>
          </p:cNvPr>
          <p:cNvSpPr txBox="1"/>
          <p:nvPr/>
        </p:nvSpPr>
        <p:spPr>
          <a:xfrm>
            <a:off x="6943765" y="4375279"/>
            <a:ext cx="894054" cy="369332"/>
          </a:xfrm>
          <a:prstGeom prst="rect">
            <a:avLst/>
          </a:prstGeom>
          <a:noFill/>
        </p:spPr>
        <p:txBody>
          <a:bodyPr wrap="square" rtlCol="0">
            <a:spAutoFit/>
          </a:bodyPr>
          <a:lstStyle/>
          <a:p>
            <a:r>
              <a:rPr lang="en-US" altLang="zh-CN" dirty="0"/>
              <a:t>image</a:t>
            </a:r>
            <a:endParaRPr lang="zh-CN" altLang="en-US" dirty="0"/>
          </a:p>
        </p:txBody>
      </p:sp>
      <p:sp>
        <p:nvSpPr>
          <p:cNvPr id="28" name="文本框 27">
            <a:extLst>
              <a:ext uri="{FF2B5EF4-FFF2-40B4-BE49-F238E27FC236}">
                <a16:creationId xmlns:a16="http://schemas.microsoft.com/office/drawing/2014/main" id="{2906EFCC-D793-4B48-8331-7DBA9FBD5D38}"/>
              </a:ext>
            </a:extLst>
          </p:cNvPr>
          <p:cNvSpPr txBox="1"/>
          <p:nvPr/>
        </p:nvSpPr>
        <p:spPr>
          <a:xfrm>
            <a:off x="8335088" y="4375279"/>
            <a:ext cx="1711549" cy="646331"/>
          </a:xfrm>
          <a:prstGeom prst="rect">
            <a:avLst/>
          </a:prstGeom>
          <a:noFill/>
        </p:spPr>
        <p:txBody>
          <a:bodyPr wrap="square" rtlCol="0">
            <a:spAutoFit/>
          </a:bodyPr>
          <a:lstStyle/>
          <a:p>
            <a:pPr algn="ctr"/>
            <a:r>
              <a:rPr lang="en-US" altLang="zh-CN" dirty="0"/>
              <a:t>saliency object</a:t>
            </a:r>
          </a:p>
          <a:p>
            <a:pPr algn="ctr"/>
            <a:r>
              <a:rPr lang="en-US" altLang="zh-CN" dirty="0"/>
              <a:t>detection</a:t>
            </a:r>
            <a:endParaRPr lang="zh-CN" altLang="en-US" dirty="0"/>
          </a:p>
        </p:txBody>
      </p:sp>
      <p:pic>
        <p:nvPicPr>
          <p:cNvPr id="29" name="图片 28">
            <a:extLst>
              <a:ext uri="{FF2B5EF4-FFF2-40B4-BE49-F238E27FC236}">
                <a16:creationId xmlns:a16="http://schemas.microsoft.com/office/drawing/2014/main" id="{81D7413F-8C11-41E6-8E87-A11ACAB3AB7A}"/>
              </a:ext>
            </a:extLst>
          </p:cNvPr>
          <p:cNvPicPr>
            <a:picLocks noChangeAspect="1"/>
          </p:cNvPicPr>
          <p:nvPr/>
        </p:nvPicPr>
        <p:blipFill>
          <a:blip r:embed="rId4"/>
          <a:stretch>
            <a:fillRect/>
          </a:stretch>
        </p:blipFill>
        <p:spPr>
          <a:xfrm>
            <a:off x="6567608" y="1767485"/>
            <a:ext cx="5280884" cy="2601421"/>
          </a:xfrm>
          <a:prstGeom prst="rect">
            <a:avLst/>
          </a:prstGeom>
        </p:spPr>
      </p:pic>
      <p:sp>
        <p:nvSpPr>
          <p:cNvPr id="30" name="文本框 29">
            <a:extLst>
              <a:ext uri="{FF2B5EF4-FFF2-40B4-BE49-F238E27FC236}">
                <a16:creationId xmlns:a16="http://schemas.microsoft.com/office/drawing/2014/main" id="{16D88DF6-5775-4CDA-AB0C-DC54EAB40034}"/>
              </a:ext>
            </a:extLst>
          </p:cNvPr>
          <p:cNvSpPr txBox="1"/>
          <p:nvPr/>
        </p:nvSpPr>
        <p:spPr>
          <a:xfrm>
            <a:off x="9994821" y="4375278"/>
            <a:ext cx="1994927" cy="382400"/>
          </a:xfrm>
          <a:prstGeom prst="rect">
            <a:avLst/>
          </a:prstGeom>
          <a:noFill/>
        </p:spPr>
        <p:txBody>
          <a:bodyPr wrap="square" rtlCol="0">
            <a:spAutoFit/>
          </a:bodyPr>
          <a:lstStyle/>
          <a:p>
            <a:r>
              <a:rPr lang="en-US" altLang="zh-CN" dirty="0"/>
              <a:t>fixation prediction</a:t>
            </a:r>
            <a:endParaRPr lang="zh-CN" altLang="en-US" dirty="0"/>
          </a:p>
        </p:txBody>
      </p:sp>
      <p:sp>
        <p:nvSpPr>
          <p:cNvPr id="31" name="矩形 30">
            <a:extLst>
              <a:ext uri="{FF2B5EF4-FFF2-40B4-BE49-F238E27FC236}">
                <a16:creationId xmlns:a16="http://schemas.microsoft.com/office/drawing/2014/main" id="{5486D4DB-C85D-4DD5-88F0-2BFE40827D4C}"/>
              </a:ext>
            </a:extLst>
          </p:cNvPr>
          <p:cNvSpPr/>
          <p:nvPr/>
        </p:nvSpPr>
        <p:spPr>
          <a:xfrm>
            <a:off x="3562440" y="5515691"/>
            <a:ext cx="1456661" cy="43859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 name="灯片编号占位符 2">
            <a:extLst>
              <a:ext uri="{FF2B5EF4-FFF2-40B4-BE49-F238E27FC236}">
                <a16:creationId xmlns:a16="http://schemas.microsoft.com/office/drawing/2014/main" id="{B0A0AE91-207E-43D4-91E4-2CF9A92DF5CC}"/>
              </a:ext>
            </a:extLst>
          </p:cNvPr>
          <p:cNvSpPr>
            <a:spLocks noGrp="1"/>
          </p:cNvSpPr>
          <p:nvPr>
            <p:ph type="sldNum" sz="quarter" idx="12"/>
          </p:nvPr>
        </p:nvSpPr>
        <p:spPr/>
        <p:txBody>
          <a:bodyPr/>
          <a:lstStyle/>
          <a:p>
            <a:fld id="{AFC0EA47-5C79-47C2-8325-B83899E65CFC}" type="slidenum">
              <a:rPr lang="zh-CN" altLang="en-US" smtClean="0"/>
              <a:t>4</a:t>
            </a:fld>
            <a:endParaRPr lang="zh-CN" altLang="en-US"/>
          </a:p>
        </p:txBody>
      </p:sp>
    </p:spTree>
    <p:extLst>
      <p:ext uri="{BB962C8B-B14F-4D97-AF65-F5344CB8AC3E}">
        <p14:creationId xmlns:p14="http://schemas.microsoft.com/office/powerpoint/2010/main" val="3729327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2537872"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现有研究基础</a:t>
            </a:r>
          </a:p>
        </p:txBody>
      </p:sp>
      <p:sp>
        <p:nvSpPr>
          <p:cNvPr id="7" name="灯片编号占位符 6">
            <a:extLst>
              <a:ext uri="{FF2B5EF4-FFF2-40B4-BE49-F238E27FC236}">
                <a16:creationId xmlns:a16="http://schemas.microsoft.com/office/drawing/2014/main" id="{09A84A6B-1436-4059-A7DC-12AC0347E639}"/>
              </a:ext>
            </a:extLst>
          </p:cNvPr>
          <p:cNvSpPr>
            <a:spLocks noGrp="1"/>
          </p:cNvSpPr>
          <p:nvPr>
            <p:ph type="sldNum" sz="quarter" idx="12"/>
          </p:nvPr>
        </p:nvSpPr>
        <p:spPr/>
        <p:txBody>
          <a:bodyPr/>
          <a:lstStyle/>
          <a:p>
            <a:fld id="{AFC0EA47-5C79-47C2-8325-B83899E65CFC}" type="slidenum">
              <a:rPr lang="zh-CN" altLang="en-US" smtClean="0"/>
              <a:t>40</a:t>
            </a:fld>
            <a:endParaRPr lang="zh-CN" altLang="en-US"/>
          </a:p>
        </p:txBody>
      </p:sp>
      <p:graphicFrame>
        <p:nvGraphicFramePr>
          <p:cNvPr id="3" name="表格 2">
            <a:extLst>
              <a:ext uri="{FF2B5EF4-FFF2-40B4-BE49-F238E27FC236}">
                <a16:creationId xmlns:a16="http://schemas.microsoft.com/office/drawing/2014/main" id="{ACADE80F-05D1-4618-9A7F-909AD7A778A2}"/>
              </a:ext>
            </a:extLst>
          </p:cNvPr>
          <p:cNvGraphicFramePr>
            <a:graphicFrameLocks noGrp="1"/>
          </p:cNvGraphicFramePr>
          <p:nvPr>
            <p:extLst>
              <p:ext uri="{D42A27DB-BD31-4B8C-83A1-F6EECF244321}">
                <p14:modId xmlns:p14="http://schemas.microsoft.com/office/powerpoint/2010/main" val="3309028694"/>
              </p:ext>
            </p:extLst>
          </p:nvPr>
        </p:nvGraphicFramePr>
        <p:xfrm>
          <a:off x="1222370" y="1600465"/>
          <a:ext cx="9747260" cy="3657070"/>
        </p:xfrm>
        <a:graphic>
          <a:graphicData uri="http://schemas.openxmlformats.org/drawingml/2006/table">
            <a:tbl>
              <a:tblPr/>
              <a:tblGrid>
                <a:gridCol w="1948624">
                  <a:extLst>
                    <a:ext uri="{9D8B030D-6E8A-4147-A177-3AD203B41FA5}">
                      <a16:colId xmlns:a16="http://schemas.microsoft.com/office/drawing/2014/main" val="30037360"/>
                    </a:ext>
                  </a:extLst>
                </a:gridCol>
                <a:gridCol w="1788820">
                  <a:extLst>
                    <a:ext uri="{9D8B030D-6E8A-4147-A177-3AD203B41FA5}">
                      <a16:colId xmlns:a16="http://schemas.microsoft.com/office/drawing/2014/main" val="2028192684"/>
                    </a:ext>
                  </a:extLst>
                </a:gridCol>
                <a:gridCol w="2067541">
                  <a:extLst>
                    <a:ext uri="{9D8B030D-6E8A-4147-A177-3AD203B41FA5}">
                      <a16:colId xmlns:a16="http://schemas.microsoft.com/office/drawing/2014/main" val="2907248983"/>
                    </a:ext>
                  </a:extLst>
                </a:gridCol>
                <a:gridCol w="2221645">
                  <a:extLst>
                    <a:ext uri="{9D8B030D-6E8A-4147-A177-3AD203B41FA5}">
                      <a16:colId xmlns:a16="http://schemas.microsoft.com/office/drawing/2014/main" val="3117290165"/>
                    </a:ext>
                  </a:extLst>
                </a:gridCol>
                <a:gridCol w="1720630">
                  <a:extLst>
                    <a:ext uri="{9D8B030D-6E8A-4147-A177-3AD203B41FA5}">
                      <a16:colId xmlns:a16="http://schemas.microsoft.com/office/drawing/2014/main" val="2672078511"/>
                    </a:ext>
                  </a:extLst>
                </a:gridCol>
              </a:tblGrid>
              <a:tr h="1170154">
                <a:tc>
                  <a:txBody>
                    <a:bodyPr/>
                    <a:lstStyle/>
                    <a:p>
                      <a:pPr marL="133350" indent="-133350" algn="ctr">
                        <a:spcAft>
                          <a:spcPts val="0"/>
                        </a:spcAft>
                      </a:pPr>
                      <a:r>
                        <a:rPr lang="zh-CN" altLang="en-US" sz="1050" kern="100" dirty="0">
                          <a:effectLst/>
                          <a:latin typeface="Times New Roman" panose="02020603050405020304" pitchFamily="18" charset="0"/>
                          <a:ea typeface="宋体" panose="02010600030101010101" pitchFamily="2" charset="-122"/>
                        </a:rPr>
                        <a:t>数据集</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3350" indent="-133350" algn="ctr">
                        <a:spcAft>
                          <a:spcPts val="0"/>
                        </a:spcAft>
                      </a:pPr>
                      <a:r>
                        <a:rPr lang="en-US" altLang="zh-CN" sz="1050" kern="100" dirty="0">
                          <a:effectLst/>
                          <a:latin typeface="Times New Roman" panose="02020603050405020304" pitchFamily="18" charset="0"/>
                          <a:ea typeface="宋体" panose="02010600030101010101" pitchFamily="2" charset="-122"/>
                        </a:rPr>
                        <a:t>MAE</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3350" indent="-133350" algn="ctr">
                        <a:spcAft>
                          <a:spcPts val="0"/>
                        </a:spcAft>
                      </a:pPr>
                      <a:r>
                        <a:rPr lang="en-US" altLang="zh-CN" sz="1050" dirty="0"/>
                        <a:t>Max-</a:t>
                      </a:r>
                      <a:r>
                        <a:rPr lang="en-US" altLang="zh-CN" sz="1050" dirty="0" err="1"/>
                        <a:t>Fmeasure</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3350" indent="-133350" algn="ctr">
                        <a:spcAft>
                          <a:spcPts val="0"/>
                        </a:spcAft>
                      </a:pPr>
                      <a:r>
                        <a:rPr lang="en-US" altLang="zh-CN" sz="1050" dirty="0"/>
                        <a:t>Max-</a:t>
                      </a:r>
                      <a:r>
                        <a:rPr lang="en-US" altLang="zh-CN" sz="1050" dirty="0" err="1"/>
                        <a:t>Emeasure</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3350" indent="-133350" algn="ctr">
                        <a:spcAft>
                          <a:spcPts val="0"/>
                        </a:spcAft>
                      </a:pPr>
                      <a:r>
                        <a:rPr lang="en-US" altLang="zh-CN" sz="1050" dirty="0"/>
                        <a:t>S-Measure</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6425114"/>
                  </a:ext>
                </a:extLst>
              </a:tr>
              <a:tr h="482491">
                <a:tc>
                  <a:txBody>
                    <a:bodyPr/>
                    <a:lstStyle/>
                    <a:p>
                      <a:pPr marL="133350" indent="-133350" algn="ctr">
                        <a:spcAft>
                          <a:spcPts val="0"/>
                        </a:spcAft>
                      </a:pPr>
                      <a:r>
                        <a:rPr lang="en-US" altLang="zh-CN" sz="1050" dirty="0"/>
                        <a:t>DUTS-TEST</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133350" indent="-133350" algn="ctr">
                        <a:spcAft>
                          <a:spcPts val="0"/>
                        </a:spcAft>
                      </a:pPr>
                      <a:r>
                        <a:rPr lang="en-US" altLang="zh-CN" sz="1050" dirty="0"/>
                        <a:t>0.0396</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133350" indent="-133350" algn="ctr">
                        <a:spcAft>
                          <a:spcPts val="0"/>
                        </a:spcAft>
                      </a:pPr>
                      <a:r>
                        <a:rPr lang="en-US" altLang="zh-CN" sz="1050" dirty="0"/>
                        <a:t>0.8678</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133350" indent="-133350" algn="ctr">
                        <a:spcAft>
                          <a:spcPts val="0"/>
                        </a:spcAft>
                      </a:pPr>
                      <a:r>
                        <a:rPr lang="en-US" altLang="zh-CN" sz="1050" dirty="0"/>
                        <a:t>0.9039</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133350" indent="-133350" algn="ctr">
                        <a:spcAft>
                          <a:spcPts val="0"/>
                        </a:spcAft>
                      </a:pPr>
                      <a:r>
                        <a:rPr lang="en-US" altLang="zh-CN" sz="1050" dirty="0"/>
                        <a:t>0.8792</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893425756"/>
                  </a:ext>
                </a:extLst>
              </a:tr>
              <a:tr h="400885">
                <a:tc>
                  <a:txBody>
                    <a:bodyPr/>
                    <a:lstStyle/>
                    <a:p>
                      <a:pPr marL="133350" indent="-133350" algn="ctr">
                        <a:spcAft>
                          <a:spcPts val="0"/>
                        </a:spcAft>
                      </a:pPr>
                      <a:r>
                        <a:rPr lang="en-US" altLang="zh-CN" sz="1050" dirty="0"/>
                        <a:t>ECSSD</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marL="133350" indent="-133350" algn="ctr">
                        <a:spcAft>
                          <a:spcPts val="0"/>
                        </a:spcAft>
                      </a:pPr>
                      <a:r>
                        <a:rPr lang="en-US" altLang="zh-CN" sz="1050" dirty="0"/>
                        <a:t>0.0399</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marL="133350" indent="-133350" algn="ctr">
                        <a:spcAft>
                          <a:spcPts val="0"/>
                        </a:spcAft>
                      </a:pPr>
                      <a:r>
                        <a:rPr lang="en-US" altLang="zh-CN" sz="1050" dirty="0"/>
                        <a:t>0.9379</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marL="133350" indent="-133350" algn="ctr">
                        <a:spcAft>
                          <a:spcPts val="0"/>
                        </a:spcAft>
                      </a:pPr>
                      <a:r>
                        <a:rPr lang="en-US" altLang="zh-CN" sz="1050" dirty="0"/>
                        <a:t>0.9396</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marL="133350" indent="-133350" algn="ctr">
                        <a:spcAft>
                          <a:spcPts val="0"/>
                        </a:spcAft>
                      </a:pPr>
                      <a:r>
                        <a:rPr lang="en-US" altLang="zh-CN" sz="1050" dirty="0"/>
                        <a:t>0.9174</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2791694263"/>
                  </a:ext>
                </a:extLst>
              </a:tr>
              <a:tr h="400885">
                <a:tc>
                  <a:txBody>
                    <a:bodyPr/>
                    <a:lstStyle/>
                    <a:p>
                      <a:pPr marL="133350" indent="-133350" algn="ctr">
                        <a:spcAft>
                          <a:spcPts val="0"/>
                        </a:spcAft>
                      </a:pPr>
                      <a:r>
                        <a:rPr lang="en-US" altLang="zh-CN" sz="1050" dirty="0"/>
                        <a:t>PASCAL</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marL="133350" indent="-133350" algn="ctr">
                        <a:spcAft>
                          <a:spcPts val="0"/>
                        </a:spcAft>
                      </a:pPr>
                      <a:r>
                        <a:rPr lang="en-US" altLang="zh-CN" sz="1050" dirty="0"/>
                        <a:t>0.0762</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marL="133350" indent="-133350" algn="ctr">
                        <a:spcAft>
                          <a:spcPts val="0"/>
                        </a:spcAft>
                      </a:pPr>
                      <a:r>
                        <a:rPr lang="en-US" altLang="zh-CN" sz="1050" dirty="0"/>
                        <a:t>0.8628</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marL="133350" indent="-133350" algn="ctr">
                        <a:spcAft>
                          <a:spcPts val="0"/>
                        </a:spcAft>
                      </a:pPr>
                      <a:r>
                        <a:rPr lang="en-US" altLang="zh-CN" sz="1050" dirty="0"/>
                        <a:t>0.8731</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marL="133350" indent="-133350" algn="ctr">
                        <a:spcAft>
                          <a:spcPts val="0"/>
                        </a:spcAft>
                      </a:pPr>
                      <a:r>
                        <a:rPr lang="en-US" altLang="zh-CN" sz="1050" dirty="0"/>
                        <a:t>0.8448</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102170807"/>
                  </a:ext>
                </a:extLst>
              </a:tr>
              <a:tr h="400885">
                <a:tc>
                  <a:txBody>
                    <a:bodyPr/>
                    <a:lstStyle/>
                    <a:p>
                      <a:pPr marL="133350" indent="-133350" algn="ctr">
                        <a:spcAft>
                          <a:spcPts val="0"/>
                        </a:spcAft>
                      </a:pPr>
                      <a:r>
                        <a:rPr lang="en-US" altLang="zh-CN" sz="1050" dirty="0"/>
                        <a:t>HKUIS</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marL="133350" indent="-133350" algn="ctr">
                        <a:spcAft>
                          <a:spcPts val="0"/>
                        </a:spcAft>
                      </a:pPr>
                      <a:r>
                        <a:rPr lang="en-US" altLang="zh-CN" sz="1050" kern="1200" dirty="0">
                          <a:solidFill>
                            <a:schemeClr val="tx1"/>
                          </a:solidFill>
                          <a:latin typeface="+mn-lt"/>
                          <a:ea typeface="+mn-ea"/>
                          <a:cs typeface="+mn-cs"/>
                        </a:rPr>
                        <a:t>0.0333</a:t>
                      </a:r>
                      <a:endParaRPr lang="zh-CN" altLang="en-US" sz="1050" kern="1200" dirty="0">
                        <a:solidFill>
                          <a:schemeClr val="tx1"/>
                        </a:solidFill>
                        <a:latin typeface="+mn-lt"/>
                        <a:ea typeface="+mn-ea"/>
                        <a:cs typeface="+mn-cs"/>
                      </a:endParaRPr>
                    </a:p>
                  </a:txBody>
                  <a:tcPr marL="68580" marR="68580" marT="0" marB="0" anchor="ctr">
                    <a:lnL>
                      <a:noFill/>
                    </a:lnL>
                    <a:lnR>
                      <a:noFill/>
                    </a:lnR>
                    <a:lnT>
                      <a:noFill/>
                    </a:lnT>
                    <a:lnB>
                      <a:noFill/>
                    </a:lnB>
                  </a:tcPr>
                </a:tc>
                <a:tc>
                  <a:txBody>
                    <a:bodyPr/>
                    <a:lstStyle/>
                    <a:p>
                      <a:pPr marL="133350" indent="-133350" algn="ctr">
                        <a:spcAft>
                          <a:spcPts val="0"/>
                        </a:spcAft>
                      </a:pPr>
                      <a:r>
                        <a:rPr lang="en-US" altLang="zh-CN" sz="1050" dirty="0"/>
                        <a:t>0.9272</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marL="133350" indent="-133350" algn="ctr">
                        <a:spcAft>
                          <a:spcPts val="0"/>
                        </a:spcAft>
                      </a:pPr>
                      <a:r>
                        <a:rPr lang="en-US" altLang="zh-CN" sz="1050" dirty="0"/>
                        <a:t>0.9412</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marL="133350" indent="-133350" algn="ctr">
                        <a:spcAft>
                          <a:spcPts val="0"/>
                        </a:spcAft>
                      </a:pPr>
                      <a:r>
                        <a:rPr lang="en-US" altLang="zh-CN" sz="1050" dirty="0"/>
                        <a:t>0.9117</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475571164"/>
                  </a:ext>
                </a:extLst>
              </a:tr>
              <a:tr h="400885">
                <a:tc>
                  <a:txBody>
                    <a:bodyPr/>
                    <a:lstStyle/>
                    <a:p>
                      <a:pPr marL="133350" indent="-133350" algn="ctr">
                        <a:spcAft>
                          <a:spcPts val="0"/>
                        </a:spcAft>
                      </a:pPr>
                      <a:r>
                        <a:rPr lang="en-US" altLang="zh-CN" sz="1050" dirty="0"/>
                        <a:t>SED1</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marL="133350" indent="-133350" algn="ctr">
                        <a:spcAft>
                          <a:spcPts val="0"/>
                        </a:spcAft>
                      </a:pPr>
                      <a:r>
                        <a:rPr lang="en-US" altLang="zh-CN" sz="1050" dirty="0"/>
                        <a:t>0.0538</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marL="133350" indent="-133350" algn="ctr">
                        <a:spcAft>
                          <a:spcPts val="0"/>
                        </a:spcAft>
                      </a:pPr>
                      <a:r>
                        <a:rPr lang="en-US" altLang="zh-CN" sz="1050" dirty="0"/>
                        <a:t>0.9229</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marL="133350" indent="-133350" algn="ctr">
                        <a:spcAft>
                          <a:spcPts val="0"/>
                        </a:spcAft>
                      </a:pPr>
                      <a:r>
                        <a:rPr lang="en-US" altLang="zh-CN" sz="1050" dirty="0"/>
                        <a:t>0.9122</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marL="133350" indent="-133350" algn="ctr">
                        <a:spcAft>
                          <a:spcPts val="0"/>
                        </a:spcAft>
                      </a:pPr>
                      <a:r>
                        <a:rPr lang="en-US" altLang="zh-CN" sz="1050" dirty="0"/>
                        <a:t>0.8928</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281244229"/>
                  </a:ext>
                </a:extLst>
              </a:tr>
              <a:tr h="400885">
                <a:tc>
                  <a:txBody>
                    <a:bodyPr/>
                    <a:lstStyle/>
                    <a:p>
                      <a:pPr marL="133350" indent="-133350" algn="ctr">
                        <a:spcAft>
                          <a:spcPts val="0"/>
                        </a:spcAft>
                      </a:pPr>
                      <a:r>
                        <a:rPr lang="en-US" altLang="zh-CN" sz="1050" dirty="0"/>
                        <a:t>SED2</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marL="133350" indent="-133350" algn="ctr">
                        <a:spcAft>
                          <a:spcPts val="0"/>
                        </a:spcAft>
                      </a:pPr>
                      <a:r>
                        <a:rPr lang="en-US" altLang="zh-CN" sz="1050" dirty="0"/>
                        <a:t>0.0927</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050" dirty="0"/>
                        <a:t>0.7993</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050" dirty="0"/>
                        <a:t>0.8054</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marL="133350" indent="-133350" algn="ctr">
                        <a:spcAft>
                          <a:spcPts val="0"/>
                        </a:spcAft>
                      </a:pPr>
                      <a:r>
                        <a:rPr lang="en-US" altLang="zh-CN" sz="1050" dirty="0"/>
                        <a:t>0.7901</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965914"/>
                  </a:ext>
                </a:extLst>
              </a:tr>
            </a:tbl>
          </a:graphicData>
        </a:graphic>
      </p:graphicFrame>
    </p:spTree>
    <p:extLst>
      <p:ext uri="{BB962C8B-B14F-4D97-AF65-F5344CB8AC3E}">
        <p14:creationId xmlns:p14="http://schemas.microsoft.com/office/powerpoint/2010/main" val="14019588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2537872" cy="502764"/>
          </a:xfrm>
          <a:prstGeom prst="rect">
            <a:avLst/>
          </a:prstGeom>
          <a:noFill/>
        </p:spPr>
        <p:txBody>
          <a:bodyPr wrap="squar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现有研究基础</a:t>
            </a:r>
          </a:p>
        </p:txBody>
      </p:sp>
      <p:sp>
        <p:nvSpPr>
          <p:cNvPr id="7" name="灯片编号占位符 6">
            <a:extLst>
              <a:ext uri="{FF2B5EF4-FFF2-40B4-BE49-F238E27FC236}">
                <a16:creationId xmlns:a16="http://schemas.microsoft.com/office/drawing/2014/main" id="{09A84A6B-1436-4059-A7DC-12AC0347E639}"/>
              </a:ext>
            </a:extLst>
          </p:cNvPr>
          <p:cNvSpPr>
            <a:spLocks noGrp="1"/>
          </p:cNvSpPr>
          <p:nvPr>
            <p:ph type="sldNum" sz="quarter" idx="12"/>
          </p:nvPr>
        </p:nvSpPr>
        <p:spPr>
          <a:xfrm>
            <a:off x="8610600" y="6356350"/>
            <a:ext cx="2743200" cy="365125"/>
          </a:xfrm>
        </p:spPr>
        <p:txBody>
          <a:bodyPr/>
          <a:lstStyle/>
          <a:p>
            <a:fld id="{AFC0EA47-5C79-47C2-8325-B83899E65CFC}" type="slidenum">
              <a:rPr lang="zh-CN" altLang="en-US" smtClean="0"/>
              <a:t>41</a:t>
            </a:fld>
            <a:endParaRPr lang="zh-CN" altLang="en-US"/>
          </a:p>
        </p:txBody>
      </p:sp>
      <p:pic>
        <p:nvPicPr>
          <p:cNvPr id="5" name="图片 4">
            <a:extLst>
              <a:ext uri="{FF2B5EF4-FFF2-40B4-BE49-F238E27FC236}">
                <a16:creationId xmlns:a16="http://schemas.microsoft.com/office/drawing/2014/main" id="{232FB93A-7618-4014-A090-224DD5EF1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372" y="1241604"/>
            <a:ext cx="1057537" cy="1196165"/>
          </a:xfrm>
          <a:prstGeom prst="rect">
            <a:avLst/>
          </a:prstGeom>
        </p:spPr>
      </p:pic>
      <p:pic>
        <p:nvPicPr>
          <p:cNvPr id="19" name="图片 18">
            <a:extLst>
              <a:ext uri="{FF2B5EF4-FFF2-40B4-BE49-F238E27FC236}">
                <a16:creationId xmlns:a16="http://schemas.microsoft.com/office/drawing/2014/main" id="{01762C36-6B69-4A43-9381-32BB106373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4339" y="1241604"/>
            <a:ext cx="1191510" cy="1231640"/>
          </a:xfrm>
          <a:prstGeom prst="rect">
            <a:avLst/>
          </a:prstGeom>
        </p:spPr>
      </p:pic>
      <p:pic>
        <p:nvPicPr>
          <p:cNvPr id="23" name="图片 22">
            <a:extLst>
              <a:ext uri="{FF2B5EF4-FFF2-40B4-BE49-F238E27FC236}">
                <a16:creationId xmlns:a16="http://schemas.microsoft.com/office/drawing/2014/main" id="{69BDBEA3-35CB-4A0C-819C-AA9AEFC196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4804" y="1241604"/>
            <a:ext cx="1203763" cy="1231640"/>
          </a:xfrm>
          <a:prstGeom prst="rect">
            <a:avLst/>
          </a:prstGeom>
        </p:spPr>
      </p:pic>
      <p:pic>
        <p:nvPicPr>
          <p:cNvPr id="25" name="图片 24">
            <a:extLst>
              <a:ext uri="{FF2B5EF4-FFF2-40B4-BE49-F238E27FC236}">
                <a16:creationId xmlns:a16="http://schemas.microsoft.com/office/drawing/2014/main" id="{776BFE56-E13E-4B18-84DF-B54057DF5A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7309" y="1241604"/>
            <a:ext cx="1161350" cy="1231640"/>
          </a:xfrm>
          <a:prstGeom prst="rect">
            <a:avLst/>
          </a:prstGeom>
        </p:spPr>
      </p:pic>
      <p:pic>
        <p:nvPicPr>
          <p:cNvPr id="61" name="图片 60">
            <a:extLst>
              <a:ext uri="{FF2B5EF4-FFF2-40B4-BE49-F238E27FC236}">
                <a16:creationId xmlns:a16="http://schemas.microsoft.com/office/drawing/2014/main" id="{F9AA36F4-9697-4603-A0BB-6CC9F5C381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4804" y="2640417"/>
            <a:ext cx="1187217" cy="1249223"/>
          </a:xfrm>
          <a:prstGeom prst="rect">
            <a:avLst/>
          </a:prstGeom>
        </p:spPr>
      </p:pic>
      <p:pic>
        <p:nvPicPr>
          <p:cNvPr id="63" name="图片 62">
            <a:extLst>
              <a:ext uri="{FF2B5EF4-FFF2-40B4-BE49-F238E27FC236}">
                <a16:creationId xmlns:a16="http://schemas.microsoft.com/office/drawing/2014/main" id="{ED763D54-3B1C-4E53-B1DC-610074DAF0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72910" y="2658001"/>
            <a:ext cx="1161350" cy="1231640"/>
          </a:xfrm>
          <a:prstGeom prst="rect">
            <a:avLst/>
          </a:prstGeom>
        </p:spPr>
      </p:pic>
      <p:pic>
        <p:nvPicPr>
          <p:cNvPr id="65" name="图片 64">
            <a:extLst>
              <a:ext uri="{FF2B5EF4-FFF2-40B4-BE49-F238E27FC236}">
                <a16:creationId xmlns:a16="http://schemas.microsoft.com/office/drawing/2014/main" id="{F5BA957D-480C-40D3-A7C9-7EAA1DEFFE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6372" y="2658001"/>
            <a:ext cx="1057537" cy="1193751"/>
          </a:xfrm>
          <a:prstGeom prst="rect">
            <a:avLst/>
          </a:prstGeom>
        </p:spPr>
      </p:pic>
      <p:pic>
        <p:nvPicPr>
          <p:cNvPr id="69" name="图片 68">
            <a:extLst>
              <a:ext uri="{FF2B5EF4-FFF2-40B4-BE49-F238E27FC236}">
                <a16:creationId xmlns:a16="http://schemas.microsoft.com/office/drawing/2014/main" id="{36FD745A-3146-4578-9C21-4FD15E84C66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04339" y="2640417"/>
            <a:ext cx="1191510" cy="1249223"/>
          </a:xfrm>
          <a:prstGeom prst="rect">
            <a:avLst/>
          </a:prstGeom>
        </p:spPr>
      </p:pic>
      <p:pic>
        <p:nvPicPr>
          <p:cNvPr id="71" name="图片 70">
            <a:extLst>
              <a:ext uri="{FF2B5EF4-FFF2-40B4-BE49-F238E27FC236}">
                <a16:creationId xmlns:a16="http://schemas.microsoft.com/office/drawing/2014/main" id="{38CA5F28-8A2E-42CD-BC94-38862C93099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6372" y="4071985"/>
            <a:ext cx="1057537" cy="1193752"/>
          </a:xfrm>
          <a:prstGeom prst="rect">
            <a:avLst/>
          </a:prstGeom>
        </p:spPr>
      </p:pic>
      <p:pic>
        <p:nvPicPr>
          <p:cNvPr id="73" name="图片 72">
            <a:extLst>
              <a:ext uri="{FF2B5EF4-FFF2-40B4-BE49-F238E27FC236}">
                <a16:creationId xmlns:a16="http://schemas.microsoft.com/office/drawing/2014/main" id="{8C540C8C-77AC-44B2-A343-3A673AA8F8B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87309" y="4071986"/>
            <a:ext cx="1137551" cy="1193751"/>
          </a:xfrm>
          <a:prstGeom prst="rect">
            <a:avLst/>
          </a:prstGeom>
        </p:spPr>
      </p:pic>
      <p:pic>
        <p:nvPicPr>
          <p:cNvPr id="75" name="图片 74">
            <a:extLst>
              <a:ext uri="{FF2B5EF4-FFF2-40B4-BE49-F238E27FC236}">
                <a16:creationId xmlns:a16="http://schemas.microsoft.com/office/drawing/2014/main" id="{2896B889-9924-4E83-AB61-ED3ED38C06A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02673" y="4071985"/>
            <a:ext cx="1191510" cy="1193751"/>
          </a:xfrm>
          <a:prstGeom prst="rect">
            <a:avLst/>
          </a:prstGeom>
        </p:spPr>
      </p:pic>
      <p:pic>
        <p:nvPicPr>
          <p:cNvPr id="77" name="图片 76">
            <a:extLst>
              <a:ext uri="{FF2B5EF4-FFF2-40B4-BE49-F238E27FC236}">
                <a16:creationId xmlns:a16="http://schemas.microsoft.com/office/drawing/2014/main" id="{FF2715E2-6B46-44BD-97AC-8F6401C144B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34804" y="4056813"/>
            <a:ext cx="1187217" cy="1208923"/>
          </a:xfrm>
          <a:prstGeom prst="rect">
            <a:avLst/>
          </a:prstGeom>
        </p:spPr>
      </p:pic>
      <p:pic>
        <p:nvPicPr>
          <p:cNvPr id="83" name="图片 82">
            <a:extLst>
              <a:ext uri="{FF2B5EF4-FFF2-40B4-BE49-F238E27FC236}">
                <a16:creationId xmlns:a16="http://schemas.microsoft.com/office/drawing/2014/main" id="{3EF61278-A089-447B-815C-6B89B251761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977522" y="1254755"/>
            <a:ext cx="1203763" cy="1231640"/>
          </a:xfrm>
          <a:prstGeom prst="rect">
            <a:avLst/>
          </a:prstGeom>
        </p:spPr>
      </p:pic>
      <p:pic>
        <p:nvPicPr>
          <p:cNvPr id="85" name="图片 84">
            <a:extLst>
              <a:ext uri="{FF2B5EF4-FFF2-40B4-BE49-F238E27FC236}">
                <a16:creationId xmlns:a16="http://schemas.microsoft.com/office/drawing/2014/main" id="{E20F04D2-F1F1-4140-9405-0266C792B9B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977522" y="4056813"/>
            <a:ext cx="1203763" cy="1208923"/>
          </a:xfrm>
          <a:prstGeom prst="rect">
            <a:avLst/>
          </a:prstGeom>
        </p:spPr>
      </p:pic>
      <p:pic>
        <p:nvPicPr>
          <p:cNvPr id="95" name="图片 94">
            <a:extLst>
              <a:ext uri="{FF2B5EF4-FFF2-40B4-BE49-F238E27FC236}">
                <a16:creationId xmlns:a16="http://schemas.microsoft.com/office/drawing/2014/main" id="{E52C4C70-524E-4E99-B1E8-9DAC7B8BBCB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977522" y="2627362"/>
            <a:ext cx="1203763" cy="1262278"/>
          </a:xfrm>
          <a:prstGeom prst="rect">
            <a:avLst/>
          </a:prstGeom>
        </p:spPr>
      </p:pic>
      <p:pic>
        <p:nvPicPr>
          <p:cNvPr id="97" name="图片 96">
            <a:extLst>
              <a:ext uri="{FF2B5EF4-FFF2-40B4-BE49-F238E27FC236}">
                <a16:creationId xmlns:a16="http://schemas.microsoft.com/office/drawing/2014/main" id="{42275BCB-469F-400B-9E53-F944C2ABFAF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554888" y="1248109"/>
            <a:ext cx="1203763" cy="1238286"/>
          </a:xfrm>
          <a:prstGeom prst="rect">
            <a:avLst/>
          </a:prstGeom>
        </p:spPr>
      </p:pic>
      <p:pic>
        <p:nvPicPr>
          <p:cNvPr id="99" name="图片 98">
            <a:extLst>
              <a:ext uri="{FF2B5EF4-FFF2-40B4-BE49-F238E27FC236}">
                <a16:creationId xmlns:a16="http://schemas.microsoft.com/office/drawing/2014/main" id="{1630593B-BFFB-4926-BC94-B2C79B4A471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84166" y="4056813"/>
            <a:ext cx="1203763" cy="1208923"/>
          </a:xfrm>
          <a:prstGeom prst="rect">
            <a:avLst/>
          </a:prstGeom>
        </p:spPr>
      </p:pic>
      <p:pic>
        <p:nvPicPr>
          <p:cNvPr id="101" name="图片 100">
            <a:extLst>
              <a:ext uri="{FF2B5EF4-FFF2-40B4-BE49-F238E27FC236}">
                <a16:creationId xmlns:a16="http://schemas.microsoft.com/office/drawing/2014/main" id="{1EF24586-1A50-4AEA-9490-EA4E99AA9D1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581862" y="2626987"/>
            <a:ext cx="1176789" cy="1262278"/>
          </a:xfrm>
          <a:prstGeom prst="rect">
            <a:avLst/>
          </a:prstGeom>
        </p:spPr>
      </p:pic>
      <p:pic>
        <p:nvPicPr>
          <p:cNvPr id="103" name="图片 102">
            <a:extLst>
              <a:ext uri="{FF2B5EF4-FFF2-40B4-BE49-F238E27FC236}">
                <a16:creationId xmlns:a16="http://schemas.microsoft.com/office/drawing/2014/main" id="{9B5B32C7-F6CF-4DA6-A7A9-AA87B0DBD95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050884" y="1254755"/>
            <a:ext cx="1203763" cy="1238286"/>
          </a:xfrm>
          <a:prstGeom prst="rect">
            <a:avLst/>
          </a:prstGeom>
        </p:spPr>
      </p:pic>
      <p:pic>
        <p:nvPicPr>
          <p:cNvPr id="105" name="图片 104">
            <a:extLst>
              <a:ext uri="{FF2B5EF4-FFF2-40B4-BE49-F238E27FC236}">
                <a16:creationId xmlns:a16="http://schemas.microsoft.com/office/drawing/2014/main" id="{91F858E8-E648-416F-B1F2-4D5A5D9EE5F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056838" y="4071985"/>
            <a:ext cx="1191510" cy="1238286"/>
          </a:xfrm>
          <a:prstGeom prst="rect">
            <a:avLst/>
          </a:prstGeom>
        </p:spPr>
      </p:pic>
      <p:pic>
        <p:nvPicPr>
          <p:cNvPr id="107" name="图片 106">
            <a:extLst>
              <a:ext uri="{FF2B5EF4-FFF2-40B4-BE49-F238E27FC236}">
                <a16:creationId xmlns:a16="http://schemas.microsoft.com/office/drawing/2014/main" id="{23C3C18C-2850-451C-9893-BFCBBD35B42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050884" y="2626987"/>
            <a:ext cx="1197464" cy="1295880"/>
          </a:xfrm>
          <a:prstGeom prst="rect">
            <a:avLst/>
          </a:prstGeom>
        </p:spPr>
      </p:pic>
    </p:spTree>
    <p:extLst>
      <p:ext uri="{BB962C8B-B14F-4D97-AF65-F5344CB8AC3E}">
        <p14:creationId xmlns:p14="http://schemas.microsoft.com/office/powerpoint/2010/main" val="41961284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99982" y="313375"/>
            <a:ext cx="1528413" cy="1528413"/>
            <a:chOff x="1602769" y="143838"/>
            <a:chExt cx="1331936" cy="1331936"/>
          </a:xfrm>
        </p:grpSpPr>
        <p:sp>
          <p:nvSpPr>
            <p:cNvPr id="4" name="椭圆 3"/>
            <p:cNvSpPr/>
            <p:nvPr/>
          </p:nvSpPr>
          <p:spPr>
            <a:xfrm>
              <a:off x="1602769" y="143838"/>
              <a:ext cx="1331936" cy="1331936"/>
            </a:xfrm>
            <a:prstGeom prst="ellipse">
              <a:avLst/>
            </a:prstGeom>
            <a:ln w="165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zh-CN" altLang="en-US" sz="1867">
                <a:solidFill>
                  <a:prstClr val="white"/>
                </a:solidFill>
                <a:latin typeface="Arial"/>
                <a:ea typeface="微软雅黑"/>
              </a:endParaRPr>
            </a:p>
          </p:txBody>
        </p:sp>
        <p:sp>
          <p:nvSpPr>
            <p:cNvPr id="146" name="TextBox 145"/>
            <p:cNvSpPr txBox="1"/>
            <p:nvPr/>
          </p:nvSpPr>
          <p:spPr>
            <a:xfrm>
              <a:off x="1679041" y="396413"/>
              <a:ext cx="1189310" cy="563245"/>
            </a:xfrm>
            <a:prstGeom prst="rect">
              <a:avLst/>
            </a:prstGeom>
            <a:noFill/>
          </p:spPr>
          <p:txBody>
            <a:bodyPr wrap="square" rtlCol="0">
              <a:spAutoFit/>
            </a:bodyPr>
            <a:lstStyle/>
            <a:p>
              <a:pPr algn="ctr" defTabSz="457189"/>
              <a:r>
                <a:rPr lang="zh-CN" altLang="en-US" sz="3600" b="1" dirty="0">
                  <a:solidFill>
                    <a:prstClr val="white"/>
                  </a:solidFill>
                  <a:latin typeface="微软雅黑" pitchFamily="34" charset="-122"/>
                  <a:ea typeface="微软雅黑" pitchFamily="34" charset="-122"/>
                </a:rPr>
                <a:t>目录</a:t>
              </a:r>
            </a:p>
          </p:txBody>
        </p:sp>
        <p:sp>
          <p:nvSpPr>
            <p:cNvPr id="147" name="TextBox 146"/>
            <p:cNvSpPr txBox="1"/>
            <p:nvPr/>
          </p:nvSpPr>
          <p:spPr>
            <a:xfrm>
              <a:off x="1638153" y="937949"/>
              <a:ext cx="1263808" cy="277208"/>
            </a:xfrm>
            <a:prstGeom prst="rect">
              <a:avLst/>
            </a:prstGeom>
            <a:noFill/>
          </p:spPr>
          <p:txBody>
            <a:bodyPr wrap="square" rtlCol="0">
              <a:spAutoFit/>
            </a:bodyPr>
            <a:lstStyle/>
            <a:p>
              <a:pPr algn="ctr" defTabSz="457189"/>
              <a:r>
                <a:rPr lang="en-US" altLang="zh-CN" sz="1467" dirty="0">
                  <a:solidFill>
                    <a:prstClr val="white"/>
                  </a:solidFill>
                  <a:latin typeface="微软雅黑" pitchFamily="34" charset="-122"/>
                  <a:ea typeface="微软雅黑" pitchFamily="34" charset="-122"/>
                </a:rPr>
                <a:t>CONTENTS</a:t>
              </a:r>
              <a:endParaRPr lang="zh-CN" altLang="en-US" sz="1467" dirty="0">
                <a:solidFill>
                  <a:prstClr val="white"/>
                </a:solidFill>
                <a:latin typeface="微软雅黑" pitchFamily="34" charset="-122"/>
                <a:ea typeface="微软雅黑" pitchFamily="34" charset="-122"/>
              </a:endParaRPr>
            </a:p>
          </p:txBody>
        </p:sp>
      </p:grpSp>
      <p:grpSp>
        <p:nvGrpSpPr>
          <p:cNvPr id="48" name="组合 47"/>
          <p:cNvGrpSpPr/>
          <p:nvPr/>
        </p:nvGrpSpPr>
        <p:grpSpPr>
          <a:xfrm>
            <a:off x="2692781" y="491081"/>
            <a:ext cx="808508" cy="769409"/>
            <a:chOff x="3437020" y="1033173"/>
            <a:chExt cx="863676" cy="865577"/>
          </a:xfrm>
        </p:grpSpPr>
        <p:sp>
          <p:nvSpPr>
            <p:cNvPr id="49" name="椭圆 18"/>
            <p:cNvSpPr>
              <a:spLocks noChangeArrowheads="1"/>
            </p:cNvSpPr>
            <p:nvPr/>
          </p:nvSpPr>
          <p:spPr bwMode="auto">
            <a:xfrm>
              <a:off x="3437020" y="1033173"/>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50" name="图片 4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587275" y="1169757"/>
              <a:ext cx="552644" cy="566109"/>
            </a:xfrm>
            <a:prstGeom prst="rect">
              <a:avLst/>
            </a:prstGeom>
          </p:spPr>
        </p:pic>
      </p:grpSp>
      <p:grpSp>
        <p:nvGrpSpPr>
          <p:cNvPr id="40" name="组合 39"/>
          <p:cNvGrpSpPr/>
          <p:nvPr/>
        </p:nvGrpSpPr>
        <p:grpSpPr>
          <a:xfrm>
            <a:off x="2692781" y="1572636"/>
            <a:ext cx="808508" cy="769409"/>
            <a:chOff x="3437020" y="2074814"/>
            <a:chExt cx="863676" cy="865577"/>
          </a:xfrm>
        </p:grpSpPr>
        <p:sp>
          <p:nvSpPr>
            <p:cNvPr id="41" name="椭圆 19"/>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42" name="图片 4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26" name="矩形 68">
            <a:extLst>
              <a:ext uri="{FF2B5EF4-FFF2-40B4-BE49-F238E27FC236}">
                <a16:creationId xmlns:a16="http://schemas.microsoft.com/office/drawing/2014/main" id="{E3BC9052-D615-4B52-B6C6-00ABD6ADE81B}"/>
              </a:ext>
            </a:extLst>
          </p:cNvPr>
          <p:cNvSpPr>
            <a:spLocks noChangeArrowheads="1"/>
          </p:cNvSpPr>
          <p:nvPr/>
        </p:nvSpPr>
        <p:spPr bwMode="auto">
          <a:xfrm>
            <a:off x="3637914" y="396149"/>
            <a:ext cx="7963425" cy="719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200000"/>
              </a:lnSpc>
              <a:spcBef>
                <a:spcPct val="0"/>
              </a:spcBef>
              <a:buNone/>
            </a:pPr>
            <a:r>
              <a:rPr lang="zh-CN" altLang="en-US" sz="2400" b="1" dirty="0">
                <a:solidFill>
                  <a:schemeClr val="accent1"/>
                </a:solidFill>
                <a:sym typeface="微软雅黑" pitchFamily="34" charset="-122"/>
              </a:rPr>
              <a:t>研究背景及意义</a:t>
            </a:r>
          </a:p>
        </p:txBody>
      </p:sp>
      <p:sp>
        <p:nvSpPr>
          <p:cNvPr id="27" name="矩形 68">
            <a:extLst>
              <a:ext uri="{FF2B5EF4-FFF2-40B4-BE49-F238E27FC236}">
                <a16:creationId xmlns:a16="http://schemas.microsoft.com/office/drawing/2014/main" id="{8946871F-CA38-4CF4-9D43-59375C5B6C59}"/>
              </a:ext>
            </a:extLst>
          </p:cNvPr>
          <p:cNvSpPr>
            <a:spLocks noChangeArrowheads="1"/>
          </p:cNvSpPr>
          <p:nvPr/>
        </p:nvSpPr>
        <p:spPr bwMode="auto">
          <a:xfrm>
            <a:off x="3637912" y="1622121"/>
            <a:ext cx="11471459"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相关工作与发展现状</a:t>
            </a:r>
          </a:p>
        </p:txBody>
      </p:sp>
      <p:grpSp>
        <p:nvGrpSpPr>
          <p:cNvPr id="30" name="组合 29">
            <a:extLst>
              <a:ext uri="{FF2B5EF4-FFF2-40B4-BE49-F238E27FC236}">
                <a16:creationId xmlns:a16="http://schemas.microsoft.com/office/drawing/2014/main" id="{248B2F68-D2D4-4C34-BD3F-59AA639B5191}"/>
              </a:ext>
            </a:extLst>
          </p:cNvPr>
          <p:cNvGrpSpPr/>
          <p:nvPr/>
        </p:nvGrpSpPr>
        <p:grpSpPr>
          <a:xfrm>
            <a:off x="2694457" y="2697521"/>
            <a:ext cx="808508" cy="769409"/>
            <a:chOff x="3437020" y="2074814"/>
            <a:chExt cx="863676" cy="865577"/>
          </a:xfrm>
        </p:grpSpPr>
        <p:sp>
          <p:nvSpPr>
            <p:cNvPr id="31" name="椭圆 19">
              <a:extLst>
                <a:ext uri="{FF2B5EF4-FFF2-40B4-BE49-F238E27FC236}">
                  <a16:creationId xmlns:a16="http://schemas.microsoft.com/office/drawing/2014/main" id="{B3121257-D96F-4B01-A4F3-A7C65ADC88FF}"/>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32" name="图片 31">
              <a:extLst>
                <a:ext uri="{FF2B5EF4-FFF2-40B4-BE49-F238E27FC236}">
                  <a16:creationId xmlns:a16="http://schemas.microsoft.com/office/drawing/2014/main" id="{364C6F6A-BD25-4000-87C8-7E1D11E2064B}"/>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33" name="矩形 68">
            <a:extLst>
              <a:ext uri="{FF2B5EF4-FFF2-40B4-BE49-F238E27FC236}">
                <a16:creationId xmlns:a16="http://schemas.microsoft.com/office/drawing/2014/main" id="{F07DD4C9-17D6-4CA4-BD67-F6512AAEDE09}"/>
              </a:ext>
            </a:extLst>
          </p:cNvPr>
          <p:cNvSpPr>
            <a:spLocks noChangeArrowheads="1"/>
          </p:cNvSpPr>
          <p:nvPr/>
        </p:nvSpPr>
        <p:spPr bwMode="auto">
          <a:xfrm>
            <a:off x="3652127" y="2758840"/>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拟采用的研究方法</a:t>
            </a:r>
          </a:p>
        </p:txBody>
      </p:sp>
      <p:grpSp>
        <p:nvGrpSpPr>
          <p:cNvPr id="22" name="组合 21">
            <a:extLst>
              <a:ext uri="{FF2B5EF4-FFF2-40B4-BE49-F238E27FC236}">
                <a16:creationId xmlns:a16="http://schemas.microsoft.com/office/drawing/2014/main" id="{1A391FE8-7708-44E3-A9FD-6E7C682F6C5D}"/>
              </a:ext>
            </a:extLst>
          </p:cNvPr>
          <p:cNvGrpSpPr/>
          <p:nvPr/>
        </p:nvGrpSpPr>
        <p:grpSpPr>
          <a:xfrm>
            <a:off x="2680242" y="3845808"/>
            <a:ext cx="808508" cy="769409"/>
            <a:chOff x="3437020" y="2074814"/>
            <a:chExt cx="863676" cy="865577"/>
          </a:xfrm>
        </p:grpSpPr>
        <p:sp>
          <p:nvSpPr>
            <p:cNvPr id="23" name="椭圆 19">
              <a:extLst>
                <a:ext uri="{FF2B5EF4-FFF2-40B4-BE49-F238E27FC236}">
                  <a16:creationId xmlns:a16="http://schemas.microsoft.com/office/drawing/2014/main" id="{4C896261-6681-4642-AEBE-B108864850DC}"/>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24" name="图片 23">
              <a:extLst>
                <a:ext uri="{FF2B5EF4-FFF2-40B4-BE49-F238E27FC236}">
                  <a16:creationId xmlns:a16="http://schemas.microsoft.com/office/drawing/2014/main" id="{4BDFF637-0301-4B5E-82D3-3BE8F944D5AB}"/>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25" name="矩形 68">
            <a:extLst>
              <a:ext uri="{FF2B5EF4-FFF2-40B4-BE49-F238E27FC236}">
                <a16:creationId xmlns:a16="http://schemas.microsoft.com/office/drawing/2014/main" id="{17C31D12-D8C4-4FCC-BD67-1C950BFFF56A}"/>
              </a:ext>
            </a:extLst>
          </p:cNvPr>
          <p:cNvSpPr>
            <a:spLocks noChangeArrowheads="1"/>
          </p:cNvSpPr>
          <p:nvPr/>
        </p:nvSpPr>
        <p:spPr bwMode="auto">
          <a:xfrm>
            <a:off x="3637912" y="3907127"/>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现有研究基础</a:t>
            </a:r>
          </a:p>
        </p:txBody>
      </p:sp>
      <p:grpSp>
        <p:nvGrpSpPr>
          <p:cNvPr id="29" name="组合 28">
            <a:extLst>
              <a:ext uri="{FF2B5EF4-FFF2-40B4-BE49-F238E27FC236}">
                <a16:creationId xmlns:a16="http://schemas.microsoft.com/office/drawing/2014/main" id="{7287B602-7A42-4091-A13E-8B102B318481}"/>
              </a:ext>
            </a:extLst>
          </p:cNvPr>
          <p:cNvGrpSpPr/>
          <p:nvPr/>
        </p:nvGrpSpPr>
        <p:grpSpPr>
          <a:xfrm>
            <a:off x="2692781" y="4922234"/>
            <a:ext cx="808508" cy="769409"/>
            <a:chOff x="3437020" y="2074814"/>
            <a:chExt cx="863676" cy="865577"/>
          </a:xfrm>
        </p:grpSpPr>
        <p:sp>
          <p:nvSpPr>
            <p:cNvPr id="34" name="椭圆 19">
              <a:extLst>
                <a:ext uri="{FF2B5EF4-FFF2-40B4-BE49-F238E27FC236}">
                  <a16:creationId xmlns:a16="http://schemas.microsoft.com/office/drawing/2014/main" id="{06519427-7EA1-4F5C-9399-CB564A095560}"/>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35" name="图片 34">
              <a:extLst>
                <a:ext uri="{FF2B5EF4-FFF2-40B4-BE49-F238E27FC236}">
                  <a16:creationId xmlns:a16="http://schemas.microsoft.com/office/drawing/2014/main" id="{372EE4F4-2238-4971-8592-F2D76789231D}"/>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36" name="矩形 68">
            <a:extLst>
              <a:ext uri="{FF2B5EF4-FFF2-40B4-BE49-F238E27FC236}">
                <a16:creationId xmlns:a16="http://schemas.microsoft.com/office/drawing/2014/main" id="{D4AA2A66-7CA7-47CB-91F5-4827ACE1DD27}"/>
              </a:ext>
            </a:extLst>
          </p:cNvPr>
          <p:cNvSpPr>
            <a:spLocks noChangeArrowheads="1"/>
          </p:cNvSpPr>
          <p:nvPr/>
        </p:nvSpPr>
        <p:spPr bwMode="auto">
          <a:xfrm>
            <a:off x="3650451" y="4983553"/>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rgbClr val="FF0000"/>
                </a:solidFill>
                <a:sym typeface="微软雅黑" pitchFamily="34" charset="-122"/>
              </a:rPr>
              <a:t>研究工作计划与进度安排</a:t>
            </a:r>
            <a:endParaRPr lang="en-US" altLang="zh-CN" sz="2400" b="1" dirty="0">
              <a:solidFill>
                <a:srgbClr val="FF0000"/>
              </a:solidFill>
              <a:sym typeface="微软雅黑" pitchFamily="34" charset="-122"/>
            </a:endParaRPr>
          </a:p>
        </p:txBody>
      </p:sp>
      <p:sp>
        <p:nvSpPr>
          <p:cNvPr id="3" name="灯片编号占位符 2">
            <a:extLst>
              <a:ext uri="{FF2B5EF4-FFF2-40B4-BE49-F238E27FC236}">
                <a16:creationId xmlns:a16="http://schemas.microsoft.com/office/drawing/2014/main" id="{36A0DB46-9428-436A-A0E2-A315A1590BD1}"/>
              </a:ext>
            </a:extLst>
          </p:cNvPr>
          <p:cNvSpPr>
            <a:spLocks noGrp="1"/>
          </p:cNvSpPr>
          <p:nvPr>
            <p:ph type="sldNum" sz="quarter" idx="12"/>
          </p:nvPr>
        </p:nvSpPr>
        <p:spPr/>
        <p:txBody>
          <a:bodyPr/>
          <a:lstStyle/>
          <a:p>
            <a:fld id="{AFC0EA47-5C79-47C2-8325-B83899E65CFC}" type="slidenum">
              <a:rPr lang="zh-CN" altLang="en-US" smtClean="0"/>
              <a:t>42</a:t>
            </a:fld>
            <a:endParaRPr lang="zh-CN" altLang="en-US"/>
          </a:p>
        </p:txBody>
      </p:sp>
    </p:spTree>
    <p:extLst>
      <p:ext uri="{BB962C8B-B14F-4D97-AF65-F5344CB8AC3E}">
        <p14:creationId xmlns:p14="http://schemas.microsoft.com/office/powerpoint/2010/main" val="37465103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424507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研究工作计划与进度安排</a:t>
            </a:r>
          </a:p>
        </p:txBody>
      </p:sp>
      <p:sp>
        <p:nvSpPr>
          <p:cNvPr id="7" name="灯片编号占位符 6">
            <a:extLst>
              <a:ext uri="{FF2B5EF4-FFF2-40B4-BE49-F238E27FC236}">
                <a16:creationId xmlns:a16="http://schemas.microsoft.com/office/drawing/2014/main" id="{09A84A6B-1436-4059-A7DC-12AC0347E639}"/>
              </a:ext>
            </a:extLst>
          </p:cNvPr>
          <p:cNvSpPr>
            <a:spLocks noGrp="1"/>
          </p:cNvSpPr>
          <p:nvPr>
            <p:ph type="sldNum" sz="quarter" idx="12"/>
          </p:nvPr>
        </p:nvSpPr>
        <p:spPr/>
        <p:txBody>
          <a:bodyPr/>
          <a:lstStyle/>
          <a:p>
            <a:fld id="{AFC0EA47-5C79-47C2-8325-B83899E65CFC}" type="slidenum">
              <a:rPr lang="zh-CN" altLang="en-US" smtClean="0"/>
              <a:t>43</a:t>
            </a:fld>
            <a:endParaRPr lang="zh-CN" altLang="en-US"/>
          </a:p>
        </p:txBody>
      </p:sp>
      <p:sp>
        <p:nvSpPr>
          <p:cNvPr id="5" name="任意多边形: 形状 4">
            <a:extLst>
              <a:ext uri="{FF2B5EF4-FFF2-40B4-BE49-F238E27FC236}">
                <a16:creationId xmlns:a16="http://schemas.microsoft.com/office/drawing/2014/main" id="{A38446D7-94F9-4B5A-8450-AEADD55A7B2E}"/>
              </a:ext>
            </a:extLst>
          </p:cNvPr>
          <p:cNvSpPr/>
          <p:nvPr/>
        </p:nvSpPr>
        <p:spPr>
          <a:xfrm>
            <a:off x="396905" y="1341340"/>
            <a:ext cx="3242130" cy="1916163"/>
          </a:xfrm>
          <a:custGeom>
            <a:avLst/>
            <a:gdLst>
              <a:gd name="connsiteX0" fmla="*/ 80049 w 2867245"/>
              <a:gd name="connsiteY0" fmla="*/ 0 h 1755860"/>
              <a:gd name="connsiteX1" fmla="*/ 2787196 w 2867245"/>
              <a:gd name="connsiteY1" fmla="*/ 0 h 1755860"/>
              <a:gd name="connsiteX2" fmla="*/ 2867245 w 2867245"/>
              <a:gd name="connsiteY2" fmla="*/ 80049 h 1755860"/>
              <a:gd name="connsiteX3" fmla="*/ 2867245 w 2867245"/>
              <a:gd name="connsiteY3" fmla="*/ 1477937 h 1755860"/>
              <a:gd name="connsiteX4" fmla="*/ 2787196 w 2867245"/>
              <a:gd name="connsiteY4" fmla="*/ 1557986 h 1755860"/>
              <a:gd name="connsiteX5" fmla="*/ 247650 w 2867245"/>
              <a:gd name="connsiteY5" fmla="*/ 1557986 h 1755860"/>
              <a:gd name="connsiteX6" fmla="*/ 0 w 2867245"/>
              <a:gd name="connsiteY6" fmla="*/ 1755860 h 1755860"/>
              <a:gd name="connsiteX7" fmla="*/ 0 w 2867245"/>
              <a:gd name="connsiteY7" fmla="*/ 1477937 h 1755860"/>
              <a:gd name="connsiteX8" fmla="*/ 0 w 2867245"/>
              <a:gd name="connsiteY8" fmla="*/ 1360112 h 1755860"/>
              <a:gd name="connsiteX9" fmla="*/ 0 w 2867245"/>
              <a:gd name="connsiteY9" fmla="*/ 80049 h 1755860"/>
              <a:gd name="connsiteX10" fmla="*/ 80049 w 2867245"/>
              <a:gd name="connsiteY10" fmla="*/ 0 h 175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7245" h="1755860">
                <a:moveTo>
                  <a:pt x="80049" y="0"/>
                </a:moveTo>
                <a:lnTo>
                  <a:pt x="2787196" y="0"/>
                </a:lnTo>
                <a:cubicBezTo>
                  <a:pt x="2831406" y="0"/>
                  <a:pt x="2867245" y="35839"/>
                  <a:pt x="2867245" y="80049"/>
                </a:cubicBezTo>
                <a:lnTo>
                  <a:pt x="2867245" y="1477937"/>
                </a:lnTo>
                <a:cubicBezTo>
                  <a:pt x="2867245" y="1522147"/>
                  <a:pt x="2831406" y="1557986"/>
                  <a:pt x="2787196" y="1557986"/>
                </a:cubicBezTo>
                <a:lnTo>
                  <a:pt x="247650" y="1557986"/>
                </a:lnTo>
                <a:lnTo>
                  <a:pt x="0" y="1755860"/>
                </a:lnTo>
                <a:lnTo>
                  <a:pt x="0" y="1477937"/>
                </a:lnTo>
                <a:lnTo>
                  <a:pt x="0" y="1360112"/>
                </a:lnTo>
                <a:lnTo>
                  <a:pt x="0" y="80049"/>
                </a:lnTo>
                <a:cubicBezTo>
                  <a:pt x="0" y="35839"/>
                  <a:pt x="35839" y="0"/>
                  <a:pt x="80049" y="0"/>
                </a:cubicBezTo>
                <a:close/>
              </a:path>
            </a:pathLst>
          </a:custGeom>
          <a:solidFill>
            <a:schemeClr val="bg1"/>
          </a:solidFill>
          <a:ln>
            <a:noFill/>
          </a:ln>
          <a:effectLst>
            <a:outerShdw blurRad="317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任意多边形: 形状 7">
            <a:extLst>
              <a:ext uri="{FF2B5EF4-FFF2-40B4-BE49-F238E27FC236}">
                <a16:creationId xmlns:a16="http://schemas.microsoft.com/office/drawing/2014/main" id="{365B48FA-0EAF-4B9C-8EAD-DD1ABD064BFB}"/>
              </a:ext>
            </a:extLst>
          </p:cNvPr>
          <p:cNvSpPr/>
          <p:nvPr/>
        </p:nvSpPr>
        <p:spPr>
          <a:xfrm flipV="1">
            <a:off x="3040068" y="3895415"/>
            <a:ext cx="3240000" cy="1915200"/>
          </a:xfrm>
          <a:custGeom>
            <a:avLst/>
            <a:gdLst>
              <a:gd name="connsiteX0" fmla="*/ 80049 w 2867245"/>
              <a:gd name="connsiteY0" fmla="*/ 0 h 1755860"/>
              <a:gd name="connsiteX1" fmla="*/ 2787196 w 2867245"/>
              <a:gd name="connsiteY1" fmla="*/ 0 h 1755860"/>
              <a:gd name="connsiteX2" fmla="*/ 2867245 w 2867245"/>
              <a:gd name="connsiteY2" fmla="*/ 80049 h 1755860"/>
              <a:gd name="connsiteX3" fmla="*/ 2867245 w 2867245"/>
              <a:gd name="connsiteY3" fmla="*/ 1477937 h 1755860"/>
              <a:gd name="connsiteX4" fmla="*/ 2787196 w 2867245"/>
              <a:gd name="connsiteY4" fmla="*/ 1557986 h 1755860"/>
              <a:gd name="connsiteX5" fmla="*/ 247650 w 2867245"/>
              <a:gd name="connsiteY5" fmla="*/ 1557986 h 1755860"/>
              <a:gd name="connsiteX6" fmla="*/ 0 w 2867245"/>
              <a:gd name="connsiteY6" fmla="*/ 1755860 h 1755860"/>
              <a:gd name="connsiteX7" fmla="*/ 0 w 2867245"/>
              <a:gd name="connsiteY7" fmla="*/ 1477937 h 1755860"/>
              <a:gd name="connsiteX8" fmla="*/ 0 w 2867245"/>
              <a:gd name="connsiteY8" fmla="*/ 1360112 h 1755860"/>
              <a:gd name="connsiteX9" fmla="*/ 0 w 2867245"/>
              <a:gd name="connsiteY9" fmla="*/ 80049 h 1755860"/>
              <a:gd name="connsiteX10" fmla="*/ 80049 w 2867245"/>
              <a:gd name="connsiteY10" fmla="*/ 0 h 175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7245" h="1755860">
                <a:moveTo>
                  <a:pt x="80049" y="0"/>
                </a:moveTo>
                <a:lnTo>
                  <a:pt x="2787196" y="0"/>
                </a:lnTo>
                <a:cubicBezTo>
                  <a:pt x="2831406" y="0"/>
                  <a:pt x="2867245" y="35839"/>
                  <a:pt x="2867245" y="80049"/>
                </a:cubicBezTo>
                <a:lnTo>
                  <a:pt x="2867245" y="1477937"/>
                </a:lnTo>
                <a:cubicBezTo>
                  <a:pt x="2867245" y="1522147"/>
                  <a:pt x="2831406" y="1557986"/>
                  <a:pt x="2787196" y="1557986"/>
                </a:cubicBezTo>
                <a:lnTo>
                  <a:pt x="247650" y="1557986"/>
                </a:lnTo>
                <a:lnTo>
                  <a:pt x="0" y="1755860"/>
                </a:lnTo>
                <a:lnTo>
                  <a:pt x="0" y="1477937"/>
                </a:lnTo>
                <a:lnTo>
                  <a:pt x="0" y="1360112"/>
                </a:lnTo>
                <a:lnTo>
                  <a:pt x="0" y="80049"/>
                </a:lnTo>
                <a:cubicBezTo>
                  <a:pt x="0" y="35839"/>
                  <a:pt x="35839" y="0"/>
                  <a:pt x="80049" y="0"/>
                </a:cubicBezTo>
                <a:close/>
              </a:path>
            </a:pathLst>
          </a:custGeom>
          <a:solidFill>
            <a:schemeClr val="bg1"/>
          </a:solidFill>
          <a:ln>
            <a:noFill/>
          </a:ln>
          <a:effectLst>
            <a:outerShdw blurRad="317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任意多边形: 形状 8">
            <a:extLst>
              <a:ext uri="{FF2B5EF4-FFF2-40B4-BE49-F238E27FC236}">
                <a16:creationId xmlns:a16="http://schemas.microsoft.com/office/drawing/2014/main" id="{80AE90C1-4668-4FD7-A12D-BA69515C1474}"/>
              </a:ext>
            </a:extLst>
          </p:cNvPr>
          <p:cNvSpPr/>
          <p:nvPr/>
        </p:nvSpPr>
        <p:spPr>
          <a:xfrm flipV="1">
            <a:off x="8332923" y="3895415"/>
            <a:ext cx="3385090" cy="1915200"/>
          </a:xfrm>
          <a:custGeom>
            <a:avLst/>
            <a:gdLst>
              <a:gd name="connsiteX0" fmla="*/ 80049 w 2867245"/>
              <a:gd name="connsiteY0" fmla="*/ 0 h 1755860"/>
              <a:gd name="connsiteX1" fmla="*/ 2787196 w 2867245"/>
              <a:gd name="connsiteY1" fmla="*/ 0 h 1755860"/>
              <a:gd name="connsiteX2" fmla="*/ 2867245 w 2867245"/>
              <a:gd name="connsiteY2" fmla="*/ 80049 h 1755860"/>
              <a:gd name="connsiteX3" fmla="*/ 2867245 w 2867245"/>
              <a:gd name="connsiteY3" fmla="*/ 1477937 h 1755860"/>
              <a:gd name="connsiteX4" fmla="*/ 2787196 w 2867245"/>
              <a:gd name="connsiteY4" fmla="*/ 1557986 h 1755860"/>
              <a:gd name="connsiteX5" fmla="*/ 247650 w 2867245"/>
              <a:gd name="connsiteY5" fmla="*/ 1557986 h 1755860"/>
              <a:gd name="connsiteX6" fmla="*/ 0 w 2867245"/>
              <a:gd name="connsiteY6" fmla="*/ 1755860 h 1755860"/>
              <a:gd name="connsiteX7" fmla="*/ 0 w 2867245"/>
              <a:gd name="connsiteY7" fmla="*/ 1477937 h 1755860"/>
              <a:gd name="connsiteX8" fmla="*/ 0 w 2867245"/>
              <a:gd name="connsiteY8" fmla="*/ 1360112 h 1755860"/>
              <a:gd name="connsiteX9" fmla="*/ 0 w 2867245"/>
              <a:gd name="connsiteY9" fmla="*/ 80049 h 1755860"/>
              <a:gd name="connsiteX10" fmla="*/ 80049 w 2867245"/>
              <a:gd name="connsiteY10" fmla="*/ 0 h 175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7245" h="1755860">
                <a:moveTo>
                  <a:pt x="80049" y="0"/>
                </a:moveTo>
                <a:lnTo>
                  <a:pt x="2787196" y="0"/>
                </a:lnTo>
                <a:cubicBezTo>
                  <a:pt x="2831406" y="0"/>
                  <a:pt x="2867245" y="35839"/>
                  <a:pt x="2867245" y="80049"/>
                </a:cubicBezTo>
                <a:lnTo>
                  <a:pt x="2867245" y="1477937"/>
                </a:lnTo>
                <a:cubicBezTo>
                  <a:pt x="2867245" y="1522147"/>
                  <a:pt x="2831406" y="1557986"/>
                  <a:pt x="2787196" y="1557986"/>
                </a:cubicBezTo>
                <a:lnTo>
                  <a:pt x="247650" y="1557986"/>
                </a:lnTo>
                <a:lnTo>
                  <a:pt x="0" y="1755860"/>
                </a:lnTo>
                <a:lnTo>
                  <a:pt x="0" y="1477937"/>
                </a:lnTo>
                <a:lnTo>
                  <a:pt x="0" y="1360112"/>
                </a:lnTo>
                <a:lnTo>
                  <a:pt x="0" y="80049"/>
                </a:lnTo>
                <a:cubicBezTo>
                  <a:pt x="0" y="35839"/>
                  <a:pt x="35839" y="0"/>
                  <a:pt x="80049" y="0"/>
                </a:cubicBezTo>
                <a:close/>
              </a:path>
            </a:pathLst>
          </a:custGeom>
          <a:solidFill>
            <a:schemeClr val="bg1"/>
          </a:solidFill>
          <a:ln>
            <a:noFill/>
          </a:ln>
          <a:effectLst>
            <a:outerShdw blurRad="317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矩形 9">
            <a:extLst>
              <a:ext uri="{FF2B5EF4-FFF2-40B4-BE49-F238E27FC236}">
                <a16:creationId xmlns:a16="http://schemas.microsoft.com/office/drawing/2014/main" id="{70236C94-D364-44D5-A20A-D5A65AB5FED4}"/>
              </a:ext>
            </a:extLst>
          </p:cNvPr>
          <p:cNvSpPr/>
          <p:nvPr/>
        </p:nvSpPr>
        <p:spPr>
          <a:xfrm>
            <a:off x="162986" y="3512278"/>
            <a:ext cx="11844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35B0B8C6-71AB-48E0-A318-9814C21A305D}"/>
              </a:ext>
            </a:extLst>
          </p:cNvPr>
          <p:cNvSpPr/>
          <p:nvPr/>
        </p:nvSpPr>
        <p:spPr>
          <a:xfrm>
            <a:off x="306905" y="3458278"/>
            <a:ext cx="180000" cy="180000"/>
          </a:xfrm>
          <a:prstGeom prst="ellipse">
            <a:avLst/>
          </a:prstGeom>
          <a:solidFill>
            <a:schemeClr val="bg1"/>
          </a:solidFill>
          <a:ln w="19050">
            <a:solidFill>
              <a:schemeClr val="accent1"/>
            </a:solidFill>
          </a:ln>
          <a:effectLst>
            <a:outerShdw blurRad="190500" sx="150000" sy="150000" algn="ctr" rotWithShape="0">
              <a:schemeClr val="bg1">
                <a:alpha val="5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zh-CN" altLang="en-US" sz="1100" b="1" dirty="0">
                <a:solidFill>
                  <a:schemeClr val="accent2"/>
                </a:solidFill>
              </a:rPr>
              <a:t>＞</a:t>
            </a:r>
          </a:p>
        </p:txBody>
      </p:sp>
      <p:sp>
        <p:nvSpPr>
          <p:cNvPr id="12" name="椭圆 11">
            <a:extLst>
              <a:ext uri="{FF2B5EF4-FFF2-40B4-BE49-F238E27FC236}">
                <a16:creationId xmlns:a16="http://schemas.microsoft.com/office/drawing/2014/main" id="{BFAC3B8B-5473-4687-A65C-D743275C9229}"/>
              </a:ext>
            </a:extLst>
          </p:cNvPr>
          <p:cNvSpPr/>
          <p:nvPr/>
        </p:nvSpPr>
        <p:spPr>
          <a:xfrm>
            <a:off x="2982245" y="3458278"/>
            <a:ext cx="180000" cy="180000"/>
          </a:xfrm>
          <a:prstGeom prst="ellipse">
            <a:avLst/>
          </a:prstGeom>
          <a:solidFill>
            <a:schemeClr val="bg1"/>
          </a:solidFill>
          <a:ln w="19050">
            <a:solidFill>
              <a:schemeClr val="accent1"/>
            </a:solidFill>
          </a:ln>
          <a:effectLst>
            <a:outerShdw blurRad="190500" sx="150000" sy="150000" algn="ctr" rotWithShape="0">
              <a:schemeClr val="bg1">
                <a:alpha val="5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zh-CN" altLang="en-US" sz="1100" b="1" dirty="0">
                <a:solidFill>
                  <a:schemeClr val="accent2"/>
                </a:solidFill>
              </a:rPr>
              <a:t>＞</a:t>
            </a:r>
          </a:p>
        </p:txBody>
      </p:sp>
      <p:sp>
        <p:nvSpPr>
          <p:cNvPr id="13" name="椭圆 12">
            <a:extLst>
              <a:ext uri="{FF2B5EF4-FFF2-40B4-BE49-F238E27FC236}">
                <a16:creationId xmlns:a16="http://schemas.microsoft.com/office/drawing/2014/main" id="{DA8A7920-FDF3-4807-99A3-897EFE41643C}"/>
              </a:ext>
            </a:extLst>
          </p:cNvPr>
          <p:cNvSpPr/>
          <p:nvPr/>
        </p:nvSpPr>
        <p:spPr>
          <a:xfrm>
            <a:off x="5657585" y="3458278"/>
            <a:ext cx="180000" cy="180000"/>
          </a:xfrm>
          <a:prstGeom prst="ellipse">
            <a:avLst/>
          </a:prstGeom>
          <a:solidFill>
            <a:schemeClr val="bg1"/>
          </a:solidFill>
          <a:ln w="19050">
            <a:solidFill>
              <a:schemeClr val="accent1"/>
            </a:solidFill>
          </a:ln>
          <a:effectLst>
            <a:outerShdw blurRad="190500" sx="150000" sy="150000" algn="ctr" rotWithShape="0">
              <a:schemeClr val="bg1">
                <a:alpha val="5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zh-CN" altLang="en-US" sz="1100" b="1" dirty="0">
                <a:solidFill>
                  <a:schemeClr val="accent2"/>
                </a:solidFill>
              </a:rPr>
              <a:t>＞</a:t>
            </a:r>
          </a:p>
        </p:txBody>
      </p:sp>
      <p:sp>
        <p:nvSpPr>
          <p:cNvPr id="14" name="椭圆 13">
            <a:extLst>
              <a:ext uri="{FF2B5EF4-FFF2-40B4-BE49-F238E27FC236}">
                <a16:creationId xmlns:a16="http://schemas.microsoft.com/office/drawing/2014/main" id="{3C2C3FA0-9375-4D15-B77A-B71A96A6969B}"/>
              </a:ext>
            </a:extLst>
          </p:cNvPr>
          <p:cNvSpPr/>
          <p:nvPr/>
        </p:nvSpPr>
        <p:spPr>
          <a:xfrm>
            <a:off x="8332924" y="3458278"/>
            <a:ext cx="180000" cy="180000"/>
          </a:xfrm>
          <a:prstGeom prst="ellipse">
            <a:avLst/>
          </a:prstGeom>
          <a:solidFill>
            <a:schemeClr val="bg1"/>
          </a:solidFill>
          <a:ln w="19050">
            <a:solidFill>
              <a:schemeClr val="accent1"/>
            </a:solidFill>
          </a:ln>
          <a:effectLst>
            <a:outerShdw blurRad="190500" sx="150000" sy="150000" algn="ctr" rotWithShape="0">
              <a:schemeClr val="bg1">
                <a:alpha val="5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zh-CN" altLang="en-US" sz="1100" b="1" dirty="0">
                <a:solidFill>
                  <a:schemeClr val="accent2"/>
                </a:solidFill>
              </a:rPr>
              <a:t>＞</a:t>
            </a:r>
          </a:p>
        </p:txBody>
      </p:sp>
      <p:sp>
        <p:nvSpPr>
          <p:cNvPr id="15" name="任意多边形: 形状 14">
            <a:extLst>
              <a:ext uri="{FF2B5EF4-FFF2-40B4-BE49-F238E27FC236}">
                <a16:creationId xmlns:a16="http://schemas.microsoft.com/office/drawing/2014/main" id="{5F9F09FA-1D6A-420E-8827-88454B0EF576}"/>
              </a:ext>
            </a:extLst>
          </p:cNvPr>
          <p:cNvSpPr/>
          <p:nvPr/>
        </p:nvSpPr>
        <p:spPr>
          <a:xfrm>
            <a:off x="5724325" y="1307805"/>
            <a:ext cx="3240000" cy="1916163"/>
          </a:xfrm>
          <a:custGeom>
            <a:avLst/>
            <a:gdLst>
              <a:gd name="connsiteX0" fmla="*/ 80049 w 2867245"/>
              <a:gd name="connsiteY0" fmla="*/ 0 h 1755860"/>
              <a:gd name="connsiteX1" fmla="*/ 2787196 w 2867245"/>
              <a:gd name="connsiteY1" fmla="*/ 0 h 1755860"/>
              <a:gd name="connsiteX2" fmla="*/ 2867245 w 2867245"/>
              <a:gd name="connsiteY2" fmla="*/ 80049 h 1755860"/>
              <a:gd name="connsiteX3" fmla="*/ 2867245 w 2867245"/>
              <a:gd name="connsiteY3" fmla="*/ 1477937 h 1755860"/>
              <a:gd name="connsiteX4" fmla="*/ 2787196 w 2867245"/>
              <a:gd name="connsiteY4" fmla="*/ 1557986 h 1755860"/>
              <a:gd name="connsiteX5" fmla="*/ 247650 w 2867245"/>
              <a:gd name="connsiteY5" fmla="*/ 1557986 h 1755860"/>
              <a:gd name="connsiteX6" fmla="*/ 0 w 2867245"/>
              <a:gd name="connsiteY6" fmla="*/ 1755860 h 1755860"/>
              <a:gd name="connsiteX7" fmla="*/ 0 w 2867245"/>
              <a:gd name="connsiteY7" fmla="*/ 1477937 h 1755860"/>
              <a:gd name="connsiteX8" fmla="*/ 0 w 2867245"/>
              <a:gd name="connsiteY8" fmla="*/ 1360112 h 1755860"/>
              <a:gd name="connsiteX9" fmla="*/ 0 w 2867245"/>
              <a:gd name="connsiteY9" fmla="*/ 80049 h 1755860"/>
              <a:gd name="connsiteX10" fmla="*/ 80049 w 2867245"/>
              <a:gd name="connsiteY10" fmla="*/ 0 h 175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7245" h="1755860">
                <a:moveTo>
                  <a:pt x="80049" y="0"/>
                </a:moveTo>
                <a:lnTo>
                  <a:pt x="2787196" y="0"/>
                </a:lnTo>
                <a:cubicBezTo>
                  <a:pt x="2831406" y="0"/>
                  <a:pt x="2867245" y="35839"/>
                  <a:pt x="2867245" y="80049"/>
                </a:cubicBezTo>
                <a:lnTo>
                  <a:pt x="2867245" y="1477937"/>
                </a:lnTo>
                <a:cubicBezTo>
                  <a:pt x="2867245" y="1522147"/>
                  <a:pt x="2831406" y="1557986"/>
                  <a:pt x="2787196" y="1557986"/>
                </a:cubicBezTo>
                <a:lnTo>
                  <a:pt x="247650" y="1557986"/>
                </a:lnTo>
                <a:lnTo>
                  <a:pt x="0" y="1755860"/>
                </a:lnTo>
                <a:lnTo>
                  <a:pt x="0" y="1477937"/>
                </a:lnTo>
                <a:lnTo>
                  <a:pt x="0" y="1360112"/>
                </a:lnTo>
                <a:lnTo>
                  <a:pt x="0" y="80049"/>
                </a:lnTo>
                <a:cubicBezTo>
                  <a:pt x="0" y="35839"/>
                  <a:pt x="35839" y="0"/>
                  <a:pt x="80049" y="0"/>
                </a:cubicBezTo>
                <a:close/>
              </a:path>
            </a:pathLst>
          </a:custGeom>
          <a:solidFill>
            <a:schemeClr val="bg1"/>
          </a:solidFill>
          <a:ln>
            <a:noFill/>
          </a:ln>
          <a:effectLst>
            <a:outerShdw blurRad="317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文本框 15">
            <a:extLst>
              <a:ext uri="{FF2B5EF4-FFF2-40B4-BE49-F238E27FC236}">
                <a16:creationId xmlns:a16="http://schemas.microsoft.com/office/drawing/2014/main" id="{2B02F7FE-6F77-4097-841A-72F6F9EF493D}"/>
              </a:ext>
            </a:extLst>
          </p:cNvPr>
          <p:cNvSpPr txBox="1"/>
          <p:nvPr/>
        </p:nvSpPr>
        <p:spPr>
          <a:xfrm>
            <a:off x="570569" y="1440819"/>
            <a:ext cx="3068466" cy="400110"/>
          </a:xfrm>
          <a:prstGeom prst="rect">
            <a:avLst/>
          </a:prstGeom>
          <a:noFill/>
        </p:spPr>
        <p:txBody>
          <a:bodyPr wrap="square" rtlCol="0">
            <a:spAutoFit/>
          </a:bodyPr>
          <a:lstStyle/>
          <a:p>
            <a:r>
              <a:rPr lang="en-US" altLang="zh-CN" sz="2000" b="1" spc="100" dirty="0">
                <a:solidFill>
                  <a:schemeClr val="tx2">
                    <a:lumMod val="50000"/>
                  </a:schemeClr>
                </a:solidFill>
                <a:latin typeface="Arial" panose="020B0604020202020204" pitchFamily="34" charset="0"/>
                <a:cs typeface="Arial" panose="020B0604020202020204" pitchFamily="34" charset="0"/>
              </a:rPr>
              <a:t>2019</a:t>
            </a:r>
            <a:r>
              <a:rPr lang="zh-CN" altLang="en-US" sz="2000" b="1" spc="100" dirty="0">
                <a:solidFill>
                  <a:schemeClr val="tx2">
                    <a:lumMod val="50000"/>
                  </a:schemeClr>
                </a:solidFill>
                <a:latin typeface="Arial" panose="020B0604020202020204" pitchFamily="34" charset="0"/>
                <a:cs typeface="Arial" panose="020B0604020202020204" pitchFamily="34" charset="0"/>
              </a:rPr>
              <a:t>年</a:t>
            </a:r>
            <a:r>
              <a:rPr lang="en-US" altLang="zh-CN" sz="2000" b="1" spc="100" dirty="0">
                <a:solidFill>
                  <a:schemeClr val="tx2">
                    <a:lumMod val="50000"/>
                  </a:schemeClr>
                </a:solidFill>
                <a:latin typeface="Arial" panose="020B0604020202020204" pitchFamily="34" charset="0"/>
                <a:cs typeface="Arial" panose="020B0604020202020204" pitchFamily="34" charset="0"/>
              </a:rPr>
              <a:t>12</a:t>
            </a:r>
            <a:r>
              <a:rPr lang="zh-CN" altLang="en-US" sz="2000" b="1" spc="100" dirty="0">
                <a:solidFill>
                  <a:schemeClr val="tx2">
                    <a:lumMod val="50000"/>
                  </a:schemeClr>
                </a:solidFill>
                <a:latin typeface="Arial" panose="020B0604020202020204" pitchFamily="34" charset="0"/>
                <a:cs typeface="Arial" panose="020B0604020202020204" pitchFamily="34" charset="0"/>
              </a:rPr>
              <a:t>月</a:t>
            </a:r>
            <a:r>
              <a:rPr lang="en-US" altLang="zh-CN" sz="2000" b="1" spc="100" dirty="0">
                <a:solidFill>
                  <a:schemeClr val="tx2">
                    <a:lumMod val="50000"/>
                  </a:schemeClr>
                </a:solidFill>
                <a:latin typeface="Arial" panose="020B0604020202020204" pitchFamily="34" charset="0"/>
                <a:cs typeface="Arial" panose="020B0604020202020204" pitchFamily="34" charset="0"/>
              </a:rPr>
              <a:t>-2020</a:t>
            </a:r>
            <a:r>
              <a:rPr lang="zh-CN" altLang="en-US" sz="2000" b="1" spc="100" dirty="0">
                <a:solidFill>
                  <a:schemeClr val="tx2">
                    <a:lumMod val="50000"/>
                  </a:schemeClr>
                </a:solidFill>
                <a:latin typeface="Arial" panose="020B0604020202020204" pitchFamily="34" charset="0"/>
                <a:cs typeface="Arial" panose="020B0604020202020204" pitchFamily="34" charset="0"/>
              </a:rPr>
              <a:t>年</a:t>
            </a:r>
            <a:r>
              <a:rPr lang="en-US" altLang="zh-CN" sz="2000" b="1" spc="100" dirty="0">
                <a:solidFill>
                  <a:schemeClr val="tx2">
                    <a:lumMod val="50000"/>
                  </a:schemeClr>
                </a:solidFill>
                <a:latin typeface="Arial" panose="020B0604020202020204" pitchFamily="34" charset="0"/>
                <a:cs typeface="Arial" panose="020B0604020202020204" pitchFamily="34" charset="0"/>
              </a:rPr>
              <a:t>2</a:t>
            </a:r>
            <a:r>
              <a:rPr lang="zh-CN" altLang="en-US" sz="2000" b="1" spc="100" dirty="0">
                <a:solidFill>
                  <a:schemeClr val="tx2">
                    <a:lumMod val="50000"/>
                  </a:schemeClr>
                </a:solidFill>
                <a:latin typeface="Arial" panose="020B0604020202020204" pitchFamily="34" charset="0"/>
                <a:cs typeface="Arial" panose="020B0604020202020204" pitchFamily="34" charset="0"/>
              </a:rPr>
              <a:t>月</a:t>
            </a:r>
          </a:p>
        </p:txBody>
      </p:sp>
      <p:sp>
        <p:nvSpPr>
          <p:cNvPr id="17" name="矩形 16">
            <a:extLst>
              <a:ext uri="{FF2B5EF4-FFF2-40B4-BE49-F238E27FC236}">
                <a16:creationId xmlns:a16="http://schemas.microsoft.com/office/drawing/2014/main" id="{8D344027-FED7-4F40-A36E-55A06B74EE7A}"/>
              </a:ext>
            </a:extLst>
          </p:cNvPr>
          <p:cNvSpPr/>
          <p:nvPr/>
        </p:nvSpPr>
        <p:spPr>
          <a:xfrm>
            <a:off x="570569" y="1786748"/>
            <a:ext cx="1826141" cy="750398"/>
          </a:xfrm>
          <a:prstGeom prst="rect">
            <a:avLst/>
          </a:prstGeom>
        </p:spPr>
        <p:txBody>
          <a:bodyPr wrap="none">
            <a:spAutoFit/>
          </a:bodyPr>
          <a:lstStyle/>
          <a:p>
            <a:pPr>
              <a:lnSpc>
                <a:spcPct val="140000"/>
              </a:lnSpc>
            </a:pPr>
            <a:r>
              <a:rPr lang="zh-CN" altLang="en-US" sz="1600" dirty="0">
                <a:solidFill>
                  <a:schemeClr val="tx2">
                    <a:lumMod val="75000"/>
                  </a:schemeClr>
                </a:solidFill>
                <a:latin typeface="+mn-ea"/>
              </a:rPr>
              <a:t>阅读相关参考文献</a:t>
            </a:r>
            <a:endParaRPr lang="en-US" altLang="zh-CN" sz="1600" dirty="0">
              <a:solidFill>
                <a:schemeClr val="tx2">
                  <a:lumMod val="75000"/>
                </a:schemeClr>
              </a:solidFill>
              <a:latin typeface="+mn-ea"/>
            </a:endParaRPr>
          </a:p>
          <a:p>
            <a:pPr>
              <a:lnSpc>
                <a:spcPct val="140000"/>
              </a:lnSpc>
            </a:pPr>
            <a:r>
              <a:rPr lang="zh-CN" altLang="en-US" sz="1600" dirty="0">
                <a:solidFill>
                  <a:schemeClr val="tx2">
                    <a:lumMod val="75000"/>
                  </a:schemeClr>
                </a:solidFill>
                <a:latin typeface="+mn-ea"/>
              </a:rPr>
              <a:t>完善研究方案</a:t>
            </a:r>
            <a:endParaRPr lang="en-US" altLang="zh-CN" sz="1600" dirty="0">
              <a:solidFill>
                <a:schemeClr val="tx2">
                  <a:lumMod val="75000"/>
                </a:schemeClr>
              </a:solidFill>
              <a:latin typeface="+mn-ea"/>
            </a:endParaRPr>
          </a:p>
        </p:txBody>
      </p:sp>
      <p:sp>
        <p:nvSpPr>
          <p:cNvPr id="18" name="文本框 17">
            <a:extLst>
              <a:ext uri="{FF2B5EF4-FFF2-40B4-BE49-F238E27FC236}">
                <a16:creationId xmlns:a16="http://schemas.microsoft.com/office/drawing/2014/main" id="{FAFE89F8-1C3E-4B1C-9EAF-AF0397BB6C8F}"/>
              </a:ext>
            </a:extLst>
          </p:cNvPr>
          <p:cNvSpPr txBox="1"/>
          <p:nvPr/>
        </p:nvSpPr>
        <p:spPr>
          <a:xfrm>
            <a:off x="5924749" y="1440819"/>
            <a:ext cx="3222566" cy="400110"/>
          </a:xfrm>
          <a:prstGeom prst="rect">
            <a:avLst/>
          </a:prstGeom>
          <a:noFill/>
        </p:spPr>
        <p:txBody>
          <a:bodyPr wrap="square" rtlCol="0">
            <a:spAutoFit/>
          </a:bodyPr>
          <a:lstStyle/>
          <a:p>
            <a:r>
              <a:rPr lang="en-US" altLang="zh-CN" sz="2000" b="1" spc="100" dirty="0">
                <a:solidFill>
                  <a:schemeClr val="tx2">
                    <a:lumMod val="50000"/>
                  </a:schemeClr>
                </a:solidFill>
                <a:latin typeface="Arial" panose="020B0604020202020204" pitchFamily="34" charset="0"/>
                <a:cs typeface="Arial" panose="020B0604020202020204" pitchFamily="34" charset="0"/>
              </a:rPr>
              <a:t>2020</a:t>
            </a:r>
            <a:r>
              <a:rPr lang="zh-CN" altLang="en-US" sz="2000" b="1" spc="100" dirty="0">
                <a:solidFill>
                  <a:schemeClr val="tx2">
                    <a:lumMod val="50000"/>
                  </a:schemeClr>
                </a:solidFill>
                <a:latin typeface="Arial" panose="020B0604020202020204" pitchFamily="34" charset="0"/>
                <a:cs typeface="Arial" panose="020B0604020202020204" pitchFamily="34" charset="0"/>
              </a:rPr>
              <a:t>年</a:t>
            </a:r>
            <a:r>
              <a:rPr lang="en-US" altLang="zh-CN" sz="2000" b="1" spc="100" dirty="0">
                <a:solidFill>
                  <a:schemeClr val="tx2">
                    <a:lumMod val="50000"/>
                  </a:schemeClr>
                </a:solidFill>
                <a:latin typeface="Arial" panose="020B0604020202020204" pitchFamily="34" charset="0"/>
                <a:cs typeface="Arial" panose="020B0604020202020204" pitchFamily="34" charset="0"/>
              </a:rPr>
              <a:t>7</a:t>
            </a:r>
            <a:r>
              <a:rPr lang="zh-CN" altLang="en-US" sz="2000" b="1" spc="100" dirty="0">
                <a:solidFill>
                  <a:schemeClr val="tx2">
                    <a:lumMod val="50000"/>
                  </a:schemeClr>
                </a:solidFill>
                <a:latin typeface="Arial" panose="020B0604020202020204" pitchFamily="34" charset="0"/>
                <a:cs typeface="Arial" panose="020B0604020202020204" pitchFamily="34" charset="0"/>
              </a:rPr>
              <a:t>月</a:t>
            </a:r>
            <a:r>
              <a:rPr lang="en-US" altLang="zh-CN" sz="2000" b="1" spc="100" dirty="0">
                <a:solidFill>
                  <a:schemeClr val="tx2">
                    <a:lumMod val="50000"/>
                  </a:schemeClr>
                </a:solidFill>
                <a:latin typeface="Arial" panose="020B0604020202020204" pitchFamily="34" charset="0"/>
                <a:cs typeface="Arial" panose="020B0604020202020204" pitchFamily="34" charset="0"/>
              </a:rPr>
              <a:t>-2020</a:t>
            </a:r>
            <a:r>
              <a:rPr lang="zh-CN" altLang="en-US" sz="2000" b="1" spc="100" dirty="0">
                <a:solidFill>
                  <a:schemeClr val="tx2">
                    <a:lumMod val="50000"/>
                  </a:schemeClr>
                </a:solidFill>
                <a:latin typeface="Arial" panose="020B0604020202020204" pitchFamily="34" charset="0"/>
                <a:cs typeface="Arial" panose="020B0604020202020204" pitchFamily="34" charset="0"/>
              </a:rPr>
              <a:t>年</a:t>
            </a:r>
            <a:r>
              <a:rPr lang="en-US" altLang="zh-CN" sz="2000" b="1" spc="100" dirty="0">
                <a:solidFill>
                  <a:schemeClr val="tx2">
                    <a:lumMod val="50000"/>
                  </a:schemeClr>
                </a:solidFill>
                <a:latin typeface="Arial" panose="020B0604020202020204" pitchFamily="34" charset="0"/>
                <a:cs typeface="Arial" panose="020B0604020202020204" pitchFamily="34" charset="0"/>
              </a:rPr>
              <a:t>12</a:t>
            </a:r>
            <a:r>
              <a:rPr lang="zh-CN" altLang="en-US" sz="2000" b="1" spc="100" dirty="0">
                <a:solidFill>
                  <a:schemeClr val="tx2">
                    <a:lumMod val="50000"/>
                  </a:schemeClr>
                </a:solidFill>
                <a:latin typeface="Arial" panose="020B0604020202020204" pitchFamily="34" charset="0"/>
                <a:cs typeface="Arial" panose="020B0604020202020204" pitchFamily="34" charset="0"/>
              </a:rPr>
              <a:t>月</a:t>
            </a:r>
          </a:p>
        </p:txBody>
      </p:sp>
      <p:sp>
        <p:nvSpPr>
          <p:cNvPr id="19" name="矩形 18">
            <a:extLst>
              <a:ext uri="{FF2B5EF4-FFF2-40B4-BE49-F238E27FC236}">
                <a16:creationId xmlns:a16="http://schemas.microsoft.com/office/drawing/2014/main" id="{2665151A-020A-45C4-BC50-D4DD63934459}"/>
              </a:ext>
            </a:extLst>
          </p:cNvPr>
          <p:cNvSpPr/>
          <p:nvPr/>
        </p:nvSpPr>
        <p:spPr>
          <a:xfrm>
            <a:off x="5928553" y="1786748"/>
            <a:ext cx="1415772" cy="750398"/>
          </a:xfrm>
          <a:prstGeom prst="rect">
            <a:avLst/>
          </a:prstGeom>
        </p:spPr>
        <p:txBody>
          <a:bodyPr wrap="none">
            <a:spAutoFit/>
          </a:bodyPr>
          <a:lstStyle/>
          <a:p>
            <a:pPr>
              <a:lnSpc>
                <a:spcPct val="140000"/>
              </a:lnSpc>
            </a:pPr>
            <a:r>
              <a:rPr lang="zh-CN" altLang="en-US" sz="1600" dirty="0">
                <a:solidFill>
                  <a:schemeClr val="tx2">
                    <a:lumMod val="75000"/>
                  </a:schemeClr>
                </a:solidFill>
                <a:latin typeface="+mn-ea"/>
              </a:rPr>
              <a:t>模型完善</a:t>
            </a:r>
            <a:endParaRPr lang="en-US" altLang="zh-CN" sz="1600" dirty="0">
              <a:solidFill>
                <a:schemeClr val="tx2">
                  <a:lumMod val="75000"/>
                </a:schemeClr>
              </a:solidFill>
              <a:latin typeface="+mn-ea"/>
            </a:endParaRPr>
          </a:p>
          <a:p>
            <a:pPr>
              <a:lnSpc>
                <a:spcPct val="140000"/>
              </a:lnSpc>
            </a:pPr>
            <a:r>
              <a:rPr lang="zh-CN" altLang="en-US" sz="1600" dirty="0">
                <a:solidFill>
                  <a:schemeClr val="tx2">
                    <a:lumMod val="75000"/>
                  </a:schemeClr>
                </a:solidFill>
                <a:latin typeface="+mn-ea"/>
              </a:rPr>
              <a:t>准备中期答辩</a:t>
            </a:r>
            <a:endParaRPr lang="en-US" altLang="zh-CN" sz="1600" dirty="0">
              <a:solidFill>
                <a:schemeClr val="tx2">
                  <a:lumMod val="75000"/>
                </a:schemeClr>
              </a:solidFill>
              <a:latin typeface="+mn-ea"/>
            </a:endParaRPr>
          </a:p>
        </p:txBody>
      </p:sp>
      <p:sp>
        <p:nvSpPr>
          <p:cNvPr id="20" name="文本框 19">
            <a:extLst>
              <a:ext uri="{FF2B5EF4-FFF2-40B4-BE49-F238E27FC236}">
                <a16:creationId xmlns:a16="http://schemas.microsoft.com/office/drawing/2014/main" id="{D3F397DB-6446-4B3F-A622-7D2555837C11}"/>
              </a:ext>
            </a:extLst>
          </p:cNvPr>
          <p:cNvSpPr txBox="1"/>
          <p:nvPr/>
        </p:nvSpPr>
        <p:spPr>
          <a:xfrm>
            <a:off x="3205610" y="4272940"/>
            <a:ext cx="3024871" cy="400110"/>
          </a:xfrm>
          <a:prstGeom prst="rect">
            <a:avLst/>
          </a:prstGeom>
          <a:noFill/>
        </p:spPr>
        <p:txBody>
          <a:bodyPr wrap="square" rtlCol="0">
            <a:spAutoFit/>
          </a:bodyPr>
          <a:lstStyle/>
          <a:p>
            <a:r>
              <a:rPr lang="en-US" altLang="zh-CN" sz="2000" b="1" spc="100" dirty="0">
                <a:solidFill>
                  <a:schemeClr val="tx2">
                    <a:lumMod val="50000"/>
                  </a:schemeClr>
                </a:solidFill>
                <a:latin typeface="Arial" panose="020B0604020202020204" pitchFamily="34" charset="0"/>
                <a:cs typeface="Arial" panose="020B0604020202020204" pitchFamily="34" charset="0"/>
              </a:rPr>
              <a:t>2020</a:t>
            </a:r>
            <a:r>
              <a:rPr lang="zh-CN" altLang="en-US" sz="2000" b="1" spc="100" dirty="0">
                <a:solidFill>
                  <a:schemeClr val="tx2">
                    <a:lumMod val="50000"/>
                  </a:schemeClr>
                </a:solidFill>
                <a:latin typeface="Arial" panose="020B0604020202020204" pitchFamily="34" charset="0"/>
                <a:cs typeface="Arial" panose="020B0604020202020204" pitchFamily="34" charset="0"/>
              </a:rPr>
              <a:t>年</a:t>
            </a:r>
            <a:r>
              <a:rPr lang="en-US" altLang="zh-CN" sz="2000" b="1" spc="100" dirty="0">
                <a:solidFill>
                  <a:schemeClr val="tx2">
                    <a:lumMod val="50000"/>
                  </a:schemeClr>
                </a:solidFill>
                <a:latin typeface="Arial" panose="020B0604020202020204" pitchFamily="34" charset="0"/>
                <a:cs typeface="Arial" panose="020B0604020202020204" pitchFamily="34" charset="0"/>
              </a:rPr>
              <a:t>3</a:t>
            </a:r>
            <a:r>
              <a:rPr lang="zh-CN" altLang="en-US" sz="2000" b="1" spc="100" dirty="0">
                <a:solidFill>
                  <a:schemeClr val="tx2">
                    <a:lumMod val="50000"/>
                  </a:schemeClr>
                </a:solidFill>
                <a:latin typeface="Arial" panose="020B0604020202020204" pitchFamily="34" charset="0"/>
                <a:cs typeface="Arial" panose="020B0604020202020204" pitchFamily="34" charset="0"/>
              </a:rPr>
              <a:t>月</a:t>
            </a:r>
            <a:r>
              <a:rPr lang="en-US" altLang="zh-CN" sz="2000" b="1" spc="100" dirty="0">
                <a:solidFill>
                  <a:schemeClr val="tx2">
                    <a:lumMod val="50000"/>
                  </a:schemeClr>
                </a:solidFill>
                <a:latin typeface="Arial" panose="020B0604020202020204" pitchFamily="34" charset="0"/>
                <a:cs typeface="Arial" panose="020B0604020202020204" pitchFamily="34" charset="0"/>
              </a:rPr>
              <a:t>-2020</a:t>
            </a:r>
            <a:r>
              <a:rPr lang="zh-CN" altLang="en-US" sz="2000" b="1" spc="100" dirty="0">
                <a:solidFill>
                  <a:schemeClr val="tx2">
                    <a:lumMod val="50000"/>
                  </a:schemeClr>
                </a:solidFill>
                <a:latin typeface="Arial" panose="020B0604020202020204" pitchFamily="34" charset="0"/>
                <a:cs typeface="Arial" panose="020B0604020202020204" pitchFamily="34" charset="0"/>
              </a:rPr>
              <a:t>年</a:t>
            </a:r>
            <a:r>
              <a:rPr lang="en-US" altLang="zh-CN" sz="2000" b="1" spc="100" dirty="0">
                <a:solidFill>
                  <a:schemeClr val="tx2">
                    <a:lumMod val="50000"/>
                  </a:schemeClr>
                </a:solidFill>
                <a:latin typeface="Arial" panose="020B0604020202020204" pitchFamily="34" charset="0"/>
                <a:cs typeface="Arial" panose="020B0604020202020204" pitchFamily="34" charset="0"/>
              </a:rPr>
              <a:t>6</a:t>
            </a:r>
            <a:r>
              <a:rPr lang="zh-CN" altLang="en-US" sz="2000" b="1" spc="100" dirty="0">
                <a:solidFill>
                  <a:schemeClr val="tx2">
                    <a:lumMod val="50000"/>
                  </a:schemeClr>
                </a:solidFill>
                <a:latin typeface="Arial" panose="020B0604020202020204" pitchFamily="34" charset="0"/>
                <a:cs typeface="Arial" panose="020B0604020202020204" pitchFamily="34" charset="0"/>
              </a:rPr>
              <a:t>月</a:t>
            </a:r>
          </a:p>
        </p:txBody>
      </p:sp>
      <p:sp>
        <p:nvSpPr>
          <p:cNvPr id="21" name="矩形 20">
            <a:extLst>
              <a:ext uri="{FF2B5EF4-FFF2-40B4-BE49-F238E27FC236}">
                <a16:creationId xmlns:a16="http://schemas.microsoft.com/office/drawing/2014/main" id="{3CD49169-EA75-4325-9CC3-ADE38439027E}"/>
              </a:ext>
            </a:extLst>
          </p:cNvPr>
          <p:cNvSpPr/>
          <p:nvPr/>
        </p:nvSpPr>
        <p:spPr>
          <a:xfrm>
            <a:off x="3252135" y="4602289"/>
            <a:ext cx="2441694" cy="1095108"/>
          </a:xfrm>
          <a:prstGeom prst="rect">
            <a:avLst/>
          </a:prstGeom>
        </p:spPr>
        <p:txBody>
          <a:bodyPr wrap="none">
            <a:spAutoFit/>
          </a:bodyPr>
          <a:lstStyle/>
          <a:p>
            <a:pPr>
              <a:lnSpc>
                <a:spcPct val="140000"/>
              </a:lnSpc>
            </a:pPr>
            <a:r>
              <a:rPr lang="zh-CN" altLang="en-US" sz="1600" dirty="0">
                <a:solidFill>
                  <a:schemeClr val="tx2">
                    <a:lumMod val="75000"/>
                  </a:schemeClr>
                </a:solidFill>
                <a:latin typeface="+mn-ea"/>
              </a:rPr>
              <a:t>完成图像描述网络</a:t>
            </a:r>
            <a:endParaRPr lang="en-US" altLang="zh-CN" sz="1600" dirty="0">
              <a:solidFill>
                <a:schemeClr val="tx2">
                  <a:lumMod val="75000"/>
                </a:schemeClr>
              </a:solidFill>
              <a:latin typeface="+mn-ea"/>
            </a:endParaRPr>
          </a:p>
          <a:p>
            <a:pPr>
              <a:lnSpc>
                <a:spcPct val="140000"/>
              </a:lnSpc>
            </a:pPr>
            <a:r>
              <a:rPr lang="zh-CN" altLang="en-US" sz="1600" dirty="0">
                <a:solidFill>
                  <a:schemeClr val="tx2">
                    <a:lumMod val="75000"/>
                  </a:schemeClr>
                </a:solidFill>
                <a:latin typeface="+mn-ea"/>
              </a:rPr>
              <a:t>将各模块进行整合调优</a:t>
            </a:r>
            <a:endParaRPr lang="en-US" altLang="zh-CN" sz="1600" dirty="0">
              <a:solidFill>
                <a:schemeClr val="tx2">
                  <a:lumMod val="75000"/>
                </a:schemeClr>
              </a:solidFill>
              <a:latin typeface="+mn-ea"/>
            </a:endParaRPr>
          </a:p>
          <a:p>
            <a:pPr>
              <a:lnSpc>
                <a:spcPct val="140000"/>
              </a:lnSpc>
            </a:pPr>
            <a:r>
              <a:rPr lang="zh-CN" altLang="en-US" sz="1600" dirty="0">
                <a:solidFill>
                  <a:schemeClr val="tx2">
                    <a:lumMod val="75000"/>
                  </a:schemeClr>
                </a:solidFill>
                <a:latin typeface="+mn-ea"/>
              </a:rPr>
              <a:t>准备论文投稿与专利申请</a:t>
            </a:r>
            <a:endParaRPr lang="en-US" altLang="zh-CN" sz="1600" dirty="0">
              <a:solidFill>
                <a:schemeClr val="tx2">
                  <a:lumMod val="75000"/>
                </a:schemeClr>
              </a:solidFill>
              <a:latin typeface="+mn-ea"/>
            </a:endParaRPr>
          </a:p>
        </p:txBody>
      </p:sp>
      <p:sp>
        <p:nvSpPr>
          <p:cNvPr id="22" name="文本框 21">
            <a:extLst>
              <a:ext uri="{FF2B5EF4-FFF2-40B4-BE49-F238E27FC236}">
                <a16:creationId xmlns:a16="http://schemas.microsoft.com/office/drawing/2014/main" id="{7F237F19-AD10-4868-95F6-BD92A95C8061}"/>
              </a:ext>
            </a:extLst>
          </p:cNvPr>
          <p:cNvSpPr txBox="1"/>
          <p:nvPr/>
        </p:nvSpPr>
        <p:spPr>
          <a:xfrm>
            <a:off x="8523166" y="4272940"/>
            <a:ext cx="1969688" cy="400110"/>
          </a:xfrm>
          <a:prstGeom prst="rect">
            <a:avLst/>
          </a:prstGeom>
          <a:noFill/>
        </p:spPr>
        <p:txBody>
          <a:bodyPr wrap="square" rtlCol="0">
            <a:spAutoFit/>
          </a:bodyPr>
          <a:lstStyle/>
          <a:p>
            <a:r>
              <a:rPr lang="en-US" altLang="zh-CN" sz="2000" b="1" spc="100" dirty="0">
                <a:solidFill>
                  <a:schemeClr val="tx2">
                    <a:lumMod val="50000"/>
                  </a:schemeClr>
                </a:solidFill>
                <a:latin typeface="Arial" panose="020B0604020202020204" pitchFamily="34" charset="0"/>
                <a:cs typeface="Arial" panose="020B0604020202020204" pitchFamily="34" charset="0"/>
              </a:rPr>
              <a:t>2019</a:t>
            </a:r>
            <a:r>
              <a:rPr lang="zh-CN" altLang="en-US" sz="2000" b="1" spc="100" dirty="0">
                <a:solidFill>
                  <a:schemeClr val="tx2">
                    <a:lumMod val="50000"/>
                  </a:schemeClr>
                </a:solidFill>
                <a:latin typeface="Arial" panose="020B0604020202020204" pitchFamily="34" charset="0"/>
                <a:cs typeface="Arial" panose="020B0604020202020204" pitchFamily="34" charset="0"/>
              </a:rPr>
              <a:t>年</a:t>
            </a:r>
            <a:r>
              <a:rPr lang="en-US" altLang="zh-CN" sz="2000" b="1" spc="100" dirty="0">
                <a:solidFill>
                  <a:schemeClr val="tx2">
                    <a:lumMod val="50000"/>
                  </a:schemeClr>
                </a:solidFill>
                <a:latin typeface="Arial" panose="020B0604020202020204" pitchFamily="34" charset="0"/>
                <a:cs typeface="Arial" panose="020B0604020202020204" pitchFamily="34" charset="0"/>
              </a:rPr>
              <a:t>3</a:t>
            </a:r>
            <a:r>
              <a:rPr lang="zh-CN" altLang="en-US" sz="2000" b="1" spc="100" dirty="0">
                <a:solidFill>
                  <a:schemeClr val="tx2">
                    <a:lumMod val="50000"/>
                  </a:schemeClr>
                </a:solidFill>
                <a:latin typeface="Arial" panose="020B0604020202020204" pitchFamily="34" charset="0"/>
                <a:cs typeface="Arial" panose="020B0604020202020204" pitchFamily="34" charset="0"/>
              </a:rPr>
              <a:t>月</a:t>
            </a:r>
          </a:p>
        </p:txBody>
      </p:sp>
      <p:sp>
        <p:nvSpPr>
          <p:cNvPr id="23" name="矩形 22">
            <a:extLst>
              <a:ext uri="{FF2B5EF4-FFF2-40B4-BE49-F238E27FC236}">
                <a16:creationId xmlns:a16="http://schemas.microsoft.com/office/drawing/2014/main" id="{4A108AA6-D75A-44D0-ADEB-3584FE7DE596}"/>
              </a:ext>
            </a:extLst>
          </p:cNvPr>
          <p:cNvSpPr/>
          <p:nvPr/>
        </p:nvSpPr>
        <p:spPr>
          <a:xfrm>
            <a:off x="8512924" y="4649667"/>
            <a:ext cx="3262432" cy="750398"/>
          </a:xfrm>
          <a:prstGeom prst="rect">
            <a:avLst/>
          </a:prstGeom>
        </p:spPr>
        <p:txBody>
          <a:bodyPr wrap="none">
            <a:spAutoFit/>
          </a:bodyPr>
          <a:lstStyle/>
          <a:p>
            <a:pPr>
              <a:lnSpc>
                <a:spcPct val="140000"/>
              </a:lnSpc>
            </a:pPr>
            <a:r>
              <a:rPr lang="zh-CN" altLang="en-US" sz="1600" dirty="0">
                <a:solidFill>
                  <a:schemeClr val="tx2">
                    <a:lumMod val="75000"/>
                  </a:schemeClr>
                </a:solidFill>
                <a:latin typeface="+mn-ea"/>
              </a:rPr>
              <a:t>撰写毕业论文以及准备相应的材料</a:t>
            </a:r>
            <a:endParaRPr lang="en-US" altLang="zh-CN" sz="1600" dirty="0">
              <a:solidFill>
                <a:schemeClr val="tx2">
                  <a:lumMod val="75000"/>
                </a:schemeClr>
              </a:solidFill>
              <a:latin typeface="+mn-ea"/>
            </a:endParaRPr>
          </a:p>
          <a:p>
            <a:pPr>
              <a:lnSpc>
                <a:spcPct val="140000"/>
              </a:lnSpc>
            </a:pPr>
            <a:r>
              <a:rPr lang="zh-CN" altLang="en-US" sz="1600" dirty="0">
                <a:solidFill>
                  <a:schemeClr val="tx2">
                    <a:lumMod val="75000"/>
                  </a:schemeClr>
                </a:solidFill>
                <a:latin typeface="+mn-ea"/>
              </a:rPr>
              <a:t>准备毕业答辩</a:t>
            </a:r>
            <a:endParaRPr lang="en-US" altLang="zh-CN" sz="1600" dirty="0">
              <a:solidFill>
                <a:schemeClr val="tx2">
                  <a:lumMod val="75000"/>
                </a:schemeClr>
              </a:solidFill>
              <a:latin typeface="+mn-ea"/>
            </a:endParaRPr>
          </a:p>
        </p:txBody>
      </p:sp>
    </p:spTree>
    <p:extLst>
      <p:ext uri="{BB962C8B-B14F-4D97-AF65-F5344CB8AC3E}">
        <p14:creationId xmlns:p14="http://schemas.microsoft.com/office/powerpoint/2010/main" val="978690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5135894" y="1700811"/>
            <a:ext cx="1920213" cy="1788383"/>
            <a:chOff x="1164" y="687"/>
            <a:chExt cx="3219" cy="2998"/>
          </a:xfrm>
          <a:solidFill>
            <a:srgbClr val="E74E3E"/>
          </a:solidFill>
        </p:grpSpPr>
        <p:sp>
          <p:nvSpPr>
            <p:cNvPr id="7"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8323"/>
              <a:endParaRPr lang="zh-HK" altLang="en-US" sz="2400">
                <a:solidFill>
                  <a:prstClr val="black"/>
                </a:solidFill>
              </a:endParaRPr>
            </a:p>
          </p:txBody>
        </p:sp>
        <p:sp>
          <p:nvSpPr>
            <p:cNvPr id="8"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8323"/>
              <a:endParaRPr lang="zh-HK" altLang="en-US" sz="2400">
                <a:solidFill>
                  <a:prstClr val="black"/>
                </a:solidFill>
              </a:endParaRPr>
            </a:p>
          </p:txBody>
        </p:sp>
      </p:grpSp>
      <p:sp>
        <p:nvSpPr>
          <p:cNvPr id="9" name="矩形 8"/>
          <p:cNvSpPr/>
          <p:nvPr/>
        </p:nvSpPr>
        <p:spPr>
          <a:xfrm>
            <a:off x="3622397" y="3800583"/>
            <a:ext cx="5013424" cy="1056117"/>
          </a:xfrm>
          <a:prstGeom prst="rect">
            <a:avLst/>
          </a:prstGeom>
          <a:solidFill>
            <a:srgbClr val="E74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323"/>
            <a:r>
              <a:rPr lang="zh-CN" altLang="en-US" sz="6400" b="1" spc="400" dirty="0">
                <a:solidFill>
                  <a:prstClr val="white"/>
                </a:solidFill>
                <a:latin typeface="微软雅黑" panose="020B0503020204020204" pitchFamily="34" charset="-122"/>
                <a:ea typeface="微软雅黑" panose="020B0503020204020204" pitchFamily="34" charset="-122"/>
              </a:rPr>
              <a:t>   谢 谢！</a:t>
            </a:r>
            <a:endParaRPr lang="zh-HK" altLang="en-US" sz="6400" b="1" spc="400" dirty="0">
              <a:solidFill>
                <a:prstClr val="white"/>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8ED98034-2E01-40AF-AC1A-52FBC7C31690}"/>
              </a:ext>
            </a:extLst>
          </p:cNvPr>
          <p:cNvSpPr>
            <a:spLocks noGrp="1"/>
          </p:cNvSpPr>
          <p:nvPr>
            <p:ph type="sldNum" sz="quarter" idx="12"/>
          </p:nvPr>
        </p:nvSpPr>
        <p:spPr/>
        <p:txBody>
          <a:bodyPr/>
          <a:lstStyle/>
          <a:p>
            <a:fld id="{DE892DB8-D1F5-4E85-9658-AC7A4C466A2E}" type="slidenum">
              <a:rPr lang="zh-CN" altLang="en-US" smtClean="0">
                <a:solidFill>
                  <a:prstClr val="black"/>
                </a:solidFill>
              </a:rPr>
              <a:pPr/>
              <a:t>44</a:t>
            </a:fld>
            <a:endParaRPr lang="zh-CN" altLang="en-US">
              <a:solidFill>
                <a:prstClr val="black"/>
              </a:solidFill>
            </a:endParaRPr>
          </a:p>
        </p:txBody>
      </p:sp>
    </p:spTree>
    <p:extLst>
      <p:ext uri="{BB962C8B-B14F-4D97-AF65-F5344CB8AC3E}">
        <p14:creationId xmlns:p14="http://schemas.microsoft.com/office/powerpoint/2010/main" val="2559710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2879312"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研究背景及意义</a:t>
            </a:r>
          </a:p>
        </p:txBody>
      </p:sp>
      <p:sp>
        <p:nvSpPr>
          <p:cNvPr id="12" name="文本框 11">
            <a:extLst>
              <a:ext uri="{FF2B5EF4-FFF2-40B4-BE49-F238E27FC236}">
                <a16:creationId xmlns:a16="http://schemas.microsoft.com/office/drawing/2014/main" id="{3B4D53E3-775B-4C83-B361-35A25ECA82FC}"/>
              </a:ext>
            </a:extLst>
          </p:cNvPr>
          <p:cNvSpPr txBox="1"/>
          <p:nvPr/>
        </p:nvSpPr>
        <p:spPr>
          <a:xfrm>
            <a:off x="1659118" y="390918"/>
            <a:ext cx="7758259" cy="1244338"/>
          </a:xfrm>
          <a:prstGeom prst="rect">
            <a:avLst/>
          </a:prstGeom>
          <a:noFill/>
        </p:spPr>
        <p:txBody>
          <a:bodyPr wrap="square" rtlCol="0">
            <a:spAutoFit/>
          </a:bodyPr>
          <a:lstStyle/>
          <a:p>
            <a:endParaRPr lang="zh-CN" altLang="en-US" dirty="0"/>
          </a:p>
        </p:txBody>
      </p:sp>
      <p:sp>
        <p:nvSpPr>
          <p:cNvPr id="14" name="文本框 13">
            <a:extLst>
              <a:ext uri="{FF2B5EF4-FFF2-40B4-BE49-F238E27FC236}">
                <a16:creationId xmlns:a16="http://schemas.microsoft.com/office/drawing/2014/main" id="{EB094865-F401-42A6-853C-B2B98E898DA4}"/>
              </a:ext>
            </a:extLst>
          </p:cNvPr>
          <p:cNvSpPr txBox="1"/>
          <p:nvPr/>
        </p:nvSpPr>
        <p:spPr>
          <a:xfrm>
            <a:off x="870378" y="546052"/>
            <a:ext cx="9825873" cy="1336071"/>
          </a:xfrm>
          <a:prstGeom prst="rect">
            <a:avLst/>
          </a:prstGeom>
          <a:noFill/>
        </p:spPr>
        <p:txBody>
          <a:bodyPr wrap="square" rtlCol="0">
            <a:spAutoFit/>
          </a:bodyPr>
          <a:lstStyle/>
          <a:p>
            <a:pPr lvl="0">
              <a:lnSpc>
                <a:spcPct val="150000"/>
              </a:lnSpc>
            </a:pPr>
            <a:r>
              <a:rPr lang="zh-CN" altLang="en-US" sz="2000" b="1" kern="0" dirty="0">
                <a:solidFill>
                  <a:srgbClr val="071F65"/>
                </a:solidFill>
                <a:latin typeface="微软雅黑" pitchFamily="34" charset="-122"/>
                <a:ea typeface="微软雅黑" pitchFamily="34" charset="-122"/>
              </a:rPr>
              <a:t>视觉注意力在计算机视觉上的应用：</a:t>
            </a:r>
            <a:endParaRPr lang="en-US" altLang="zh-CN" sz="2000" b="1" kern="0" dirty="0">
              <a:solidFill>
                <a:srgbClr val="071F65"/>
              </a:solidFill>
              <a:latin typeface="微软雅黑" pitchFamily="34" charset="-122"/>
              <a:ea typeface="微软雅黑" pitchFamily="34" charset="-122"/>
            </a:endParaRPr>
          </a:p>
          <a:p>
            <a:pPr lvl="0">
              <a:lnSpc>
                <a:spcPct val="150000"/>
              </a:lnSpc>
            </a:pPr>
            <a:r>
              <a:rPr lang="zh-CN" altLang="en-US" kern="0" dirty="0">
                <a:latin typeface="微软雅黑" pitchFamily="34" charset="-122"/>
                <a:ea typeface="微软雅黑" pitchFamily="34" charset="-122"/>
              </a:rPr>
              <a:t>        基于人的视觉注意力机制，在图像中预测或分割出显著性的物体区域，以应用到更多的计算机视觉问题中，如</a:t>
            </a:r>
            <a:r>
              <a:rPr lang="zh-CN" altLang="en-US" kern="0" dirty="0">
                <a:solidFill>
                  <a:srgbClr val="FF0000"/>
                </a:solidFill>
                <a:latin typeface="微软雅黑" pitchFamily="34" charset="-122"/>
                <a:ea typeface="微软雅黑" pitchFamily="34" charset="-122"/>
              </a:rPr>
              <a:t>图像缩放</a:t>
            </a:r>
            <a:r>
              <a:rPr lang="zh-CN" altLang="en-US" kern="0" dirty="0">
                <a:latin typeface="微软雅黑" pitchFamily="34" charset="-122"/>
                <a:ea typeface="微软雅黑" pitchFamily="34" charset="-122"/>
              </a:rPr>
              <a:t>、局部风格化、图像拼接、图像分割、图像压缩、目标检测等。</a:t>
            </a:r>
            <a:endParaRPr lang="en-US" altLang="zh-CN" kern="0" dirty="0">
              <a:latin typeface="微软雅黑" pitchFamily="34" charset="-122"/>
              <a:ea typeface="微软雅黑" pitchFamily="34" charset="-122"/>
            </a:endParaRPr>
          </a:p>
        </p:txBody>
      </p:sp>
      <p:sp>
        <p:nvSpPr>
          <p:cNvPr id="3" name="灯片编号占位符 2">
            <a:extLst>
              <a:ext uri="{FF2B5EF4-FFF2-40B4-BE49-F238E27FC236}">
                <a16:creationId xmlns:a16="http://schemas.microsoft.com/office/drawing/2014/main" id="{E0E28AAC-E9DE-4EA2-91A8-C3F5C217977A}"/>
              </a:ext>
            </a:extLst>
          </p:cNvPr>
          <p:cNvSpPr>
            <a:spLocks noGrp="1"/>
          </p:cNvSpPr>
          <p:nvPr>
            <p:ph type="sldNum" sz="quarter" idx="12"/>
          </p:nvPr>
        </p:nvSpPr>
        <p:spPr/>
        <p:txBody>
          <a:bodyPr/>
          <a:lstStyle/>
          <a:p>
            <a:fld id="{AFC0EA47-5C79-47C2-8325-B83899E65CFC}" type="slidenum">
              <a:rPr lang="zh-CN" altLang="en-US" smtClean="0"/>
              <a:t>5</a:t>
            </a:fld>
            <a:endParaRPr lang="zh-CN" altLang="en-US"/>
          </a:p>
        </p:txBody>
      </p:sp>
      <p:pic>
        <p:nvPicPr>
          <p:cNvPr id="7" name="Picture 2">
            <a:extLst>
              <a:ext uri="{FF2B5EF4-FFF2-40B4-BE49-F238E27FC236}">
                <a16:creationId xmlns:a16="http://schemas.microsoft.com/office/drawing/2014/main" id="{1681217B-DE3E-4C58-AE30-92283D601A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0302" t="-64"/>
          <a:stretch>
            <a:fillRect/>
          </a:stretch>
        </p:blipFill>
        <p:spPr bwMode="auto">
          <a:xfrm>
            <a:off x="1976842" y="2462908"/>
            <a:ext cx="7700030" cy="2965247"/>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695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1" fill="hold" nodeType="clickEffect">
                                  <p:stCondLst>
                                    <p:cond delay="0"/>
                                  </p:stCondLst>
                                  <p:childTnLst>
                                    <p:anim calcmode="lin" valueType="num">
                                      <p:cBhvr additive="base">
                                        <p:cTn id="12" dur="250"/>
                                        <p:tgtEl>
                                          <p:spTgt spid="7"/>
                                        </p:tgtEl>
                                        <p:attrNameLst>
                                          <p:attrName>ppt_x</p:attrName>
                                        </p:attrNameLst>
                                      </p:cBhvr>
                                      <p:tavLst>
                                        <p:tav tm="0">
                                          <p:val>
                                            <p:strVal val="ppt_x"/>
                                          </p:val>
                                        </p:tav>
                                        <p:tav tm="100000">
                                          <p:val>
                                            <p:strVal val="ppt_x"/>
                                          </p:val>
                                        </p:tav>
                                      </p:tavLst>
                                    </p:anim>
                                    <p:anim calcmode="lin" valueType="num">
                                      <p:cBhvr additive="base">
                                        <p:cTn id="13" dur="250"/>
                                        <p:tgtEl>
                                          <p:spTgt spid="7"/>
                                        </p:tgtEl>
                                        <p:attrNameLst>
                                          <p:attrName>ppt_y</p:attrName>
                                        </p:attrNameLst>
                                      </p:cBhvr>
                                      <p:tavLst>
                                        <p:tav tm="0">
                                          <p:val>
                                            <p:strVal val="ppt_y"/>
                                          </p:val>
                                        </p:tav>
                                        <p:tav tm="100000">
                                          <p:val>
                                            <p:strVal val="0-ppt_h/2"/>
                                          </p:val>
                                        </p:tav>
                                      </p:tavLst>
                                    </p:anim>
                                    <p:set>
                                      <p:cBhvr>
                                        <p:cTn id="14" dur="1" fill="hold">
                                          <p:stCondLst>
                                            <p:cond delay="24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2879312"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研究背景及意义</a:t>
            </a:r>
          </a:p>
        </p:txBody>
      </p:sp>
      <p:sp>
        <p:nvSpPr>
          <p:cNvPr id="12" name="文本框 11">
            <a:extLst>
              <a:ext uri="{FF2B5EF4-FFF2-40B4-BE49-F238E27FC236}">
                <a16:creationId xmlns:a16="http://schemas.microsoft.com/office/drawing/2014/main" id="{3B4D53E3-775B-4C83-B361-35A25ECA82FC}"/>
              </a:ext>
            </a:extLst>
          </p:cNvPr>
          <p:cNvSpPr txBox="1"/>
          <p:nvPr/>
        </p:nvSpPr>
        <p:spPr>
          <a:xfrm>
            <a:off x="1659118" y="390918"/>
            <a:ext cx="7758259" cy="1244338"/>
          </a:xfrm>
          <a:prstGeom prst="rect">
            <a:avLst/>
          </a:prstGeom>
          <a:noFill/>
        </p:spPr>
        <p:txBody>
          <a:bodyPr wrap="square" rtlCol="0">
            <a:spAutoFit/>
          </a:bodyPr>
          <a:lstStyle/>
          <a:p>
            <a:endParaRPr lang="zh-CN" altLang="en-US" dirty="0"/>
          </a:p>
        </p:txBody>
      </p:sp>
      <p:sp>
        <p:nvSpPr>
          <p:cNvPr id="14" name="文本框 13">
            <a:extLst>
              <a:ext uri="{FF2B5EF4-FFF2-40B4-BE49-F238E27FC236}">
                <a16:creationId xmlns:a16="http://schemas.microsoft.com/office/drawing/2014/main" id="{EB094865-F401-42A6-853C-B2B98E898DA4}"/>
              </a:ext>
            </a:extLst>
          </p:cNvPr>
          <p:cNvSpPr txBox="1"/>
          <p:nvPr/>
        </p:nvSpPr>
        <p:spPr>
          <a:xfrm>
            <a:off x="870378" y="546052"/>
            <a:ext cx="9825873" cy="1336071"/>
          </a:xfrm>
          <a:prstGeom prst="rect">
            <a:avLst/>
          </a:prstGeom>
          <a:noFill/>
        </p:spPr>
        <p:txBody>
          <a:bodyPr wrap="square" rtlCol="0">
            <a:spAutoFit/>
          </a:bodyPr>
          <a:lstStyle/>
          <a:p>
            <a:pPr lvl="0">
              <a:lnSpc>
                <a:spcPct val="150000"/>
              </a:lnSpc>
            </a:pPr>
            <a:r>
              <a:rPr lang="zh-CN" altLang="en-US" sz="2000" b="1" kern="0" dirty="0">
                <a:solidFill>
                  <a:srgbClr val="071F65"/>
                </a:solidFill>
                <a:latin typeface="微软雅黑" pitchFamily="34" charset="-122"/>
                <a:ea typeface="微软雅黑" pitchFamily="34" charset="-122"/>
              </a:rPr>
              <a:t>视觉注意力在计算机视觉上的应用：</a:t>
            </a:r>
            <a:endParaRPr lang="en-US" altLang="zh-CN" sz="2000" b="1" kern="0" dirty="0">
              <a:solidFill>
                <a:srgbClr val="071F65"/>
              </a:solidFill>
              <a:latin typeface="微软雅黑" pitchFamily="34" charset="-122"/>
              <a:ea typeface="微软雅黑" pitchFamily="34" charset="-122"/>
            </a:endParaRPr>
          </a:p>
          <a:p>
            <a:pPr lvl="0">
              <a:lnSpc>
                <a:spcPct val="150000"/>
              </a:lnSpc>
            </a:pPr>
            <a:r>
              <a:rPr lang="zh-CN" altLang="en-US" kern="0" dirty="0">
                <a:latin typeface="微软雅黑" pitchFamily="34" charset="-122"/>
                <a:ea typeface="微软雅黑" pitchFamily="34" charset="-122"/>
              </a:rPr>
              <a:t>        基于人的视觉注意力机制，在图像中预测或分割出显著性的物体区域，以应用到更多的计算机视觉问题中，如图像缩放、</a:t>
            </a:r>
            <a:r>
              <a:rPr lang="zh-CN" altLang="en-US" kern="0" dirty="0">
                <a:solidFill>
                  <a:srgbClr val="FF0000"/>
                </a:solidFill>
                <a:latin typeface="微软雅黑" pitchFamily="34" charset="-122"/>
                <a:ea typeface="微软雅黑" pitchFamily="34" charset="-122"/>
              </a:rPr>
              <a:t>局部风格化</a:t>
            </a:r>
            <a:r>
              <a:rPr lang="zh-CN" altLang="en-US" kern="0" dirty="0">
                <a:latin typeface="微软雅黑" pitchFamily="34" charset="-122"/>
                <a:ea typeface="微软雅黑" pitchFamily="34" charset="-122"/>
              </a:rPr>
              <a:t>、图像拼接、图像分割、图像压缩、目标检测等。</a:t>
            </a:r>
            <a:endParaRPr lang="en-US" altLang="zh-CN" kern="0" dirty="0">
              <a:latin typeface="微软雅黑" pitchFamily="34" charset="-122"/>
              <a:ea typeface="微软雅黑" pitchFamily="34" charset="-122"/>
            </a:endParaRPr>
          </a:p>
        </p:txBody>
      </p:sp>
      <p:sp>
        <p:nvSpPr>
          <p:cNvPr id="3" name="灯片编号占位符 2">
            <a:extLst>
              <a:ext uri="{FF2B5EF4-FFF2-40B4-BE49-F238E27FC236}">
                <a16:creationId xmlns:a16="http://schemas.microsoft.com/office/drawing/2014/main" id="{E0E28AAC-E9DE-4EA2-91A8-C3F5C217977A}"/>
              </a:ext>
            </a:extLst>
          </p:cNvPr>
          <p:cNvSpPr>
            <a:spLocks noGrp="1"/>
          </p:cNvSpPr>
          <p:nvPr>
            <p:ph type="sldNum" sz="quarter" idx="12"/>
          </p:nvPr>
        </p:nvSpPr>
        <p:spPr/>
        <p:txBody>
          <a:bodyPr/>
          <a:lstStyle/>
          <a:p>
            <a:fld id="{AFC0EA47-5C79-47C2-8325-B83899E65CFC}" type="slidenum">
              <a:rPr lang="zh-CN" altLang="en-US" smtClean="0"/>
              <a:t>6</a:t>
            </a:fld>
            <a:endParaRPr lang="zh-CN" altLang="en-US"/>
          </a:p>
        </p:txBody>
      </p:sp>
      <p:pic>
        <p:nvPicPr>
          <p:cNvPr id="7" name="Picture 2">
            <a:extLst>
              <a:ext uri="{FF2B5EF4-FFF2-40B4-BE49-F238E27FC236}">
                <a16:creationId xmlns:a16="http://schemas.microsoft.com/office/drawing/2014/main" id="{79C35BC2-2811-4106-98E5-622A46847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574" y="2467480"/>
            <a:ext cx="8950851" cy="2965247"/>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520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1" fill="hold" nodeType="clickEffect">
                                  <p:stCondLst>
                                    <p:cond delay="0"/>
                                  </p:stCondLst>
                                  <p:childTnLst>
                                    <p:anim calcmode="lin" valueType="num">
                                      <p:cBhvr additive="base">
                                        <p:cTn id="12" dur="250"/>
                                        <p:tgtEl>
                                          <p:spTgt spid="7"/>
                                        </p:tgtEl>
                                        <p:attrNameLst>
                                          <p:attrName>ppt_x</p:attrName>
                                        </p:attrNameLst>
                                      </p:cBhvr>
                                      <p:tavLst>
                                        <p:tav tm="0">
                                          <p:val>
                                            <p:strVal val="ppt_x"/>
                                          </p:val>
                                        </p:tav>
                                        <p:tav tm="100000">
                                          <p:val>
                                            <p:strVal val="ppt_x"/>
                                          </p:val>
                                        </p:tav>
                                      </p:tavLst>
                                    </p:anim>
                                    <p:anim calcmode="lin" valueType="num">
                                      <p:cBhvr additive="base">
                                        <p:cTn id="13" dur="250"/>
                                        <p:tgtEl>
                                          <p:spTgt spid="7"/>
                                        </p:tgtEl>
                                        <p:attrNameLst>
                                          <p:attrName>ppt_y</p:attrName>
                                        </p:attrNameLst>
                                      </p:cBhvr>
                                      <p:tavLst>
                                        <p:tav tm="0">
                                          <p:val>
                                            <p:strVal val="ppt_y"/>
                                          </p:val>
                                        </p:tav>
                                        <p:tav tm="100000">
                                          <p:val>
                                            <p:strVal val="0-ppt_h/2"/>
                                          </p:val>
                                        </p:tav>
                                      </p:tavLst>
                                    </p:anim>
                                    <p:set>
                                      <p:cBhvr>
                                        <p:cTn id="14" dur="1" fill="hold">
                                          <p:stCondLst>
                                            <p:cond delay="24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2879312"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研究背景及意义</a:t>
            </a:r>
          </a:p>
        </p:txBody>
      </p:sp>
      <p:sp>
        <p:nvSpPr>
          <p:cNvPr id="12" name="文本框 11">
            <a:extLst>
              <a:ext uri="{FF2B5EF4-FFF2-40B4-BE49-F238E27FC236}">
                <a16:creationId xmlns:a16="http://schemas.microsoft.com/office/drawing/2014/main" id="{3B4D53E3-775B-4C83-B361-35A25ECA82FC}"/>
              </a:ext>
            </a:extLst>
          </p:cNvPr>
          <p:cNvSpPr txBox="1"/>
          <p:nvPr/>
        </p:nvSpPr>
        <p:spPr>
          <a:xfrm>
            <a:off x="1659118" y="390918"/>
            <a:ext cx="7758259" cy="1244338"/>
          </a:xfrm>
          <a:prstGeom prst="rect">
            <a:avLst/>
          </a:prstGeom>
          <a:noFill/>
        </p:spPr>
        <p:txBody>
          <a:bodyPr wrap="square" rtlCol="0">
            <a:spAutoFit/>
          </a:bodyPr>
          <a:lstStyle/>
          <a:p>
            <a:endParaRPr lang="zh-CN" altLang="en-US" dirty="0"/>
          </a:p>
        </p:txBody>
      </p:sp>
      <p:sp>
        <p:nvSpPr>
          <p:cNvPr id="14" name="文本框 13">
            <a:extLst>
              <a:ext uri="{FF2B5EF4-FFF2-40B4-BE49-F238E27FC236}">
                <a16:creationId xmlns:a16="http://schemas.microsoft.com/office/drawing/2014/main" id="{EB094865-F401-42A6-853C-B2B98E898DA4}"/>
              </a:ext>
            </a:extLst>
          </p:cNvPr>
          <p:cNvSpPr txBox="1"/>
          <p:nvPr/>
        </p:nvSpPr>
        <p:spPr>
          <a:xfrm>
            <a:off x="870378" y="546052"/>
            <a:ext cx="9825873" cy="1336071"/>
          </a:xfrm>
          <a:prstGeom prst="rect">
            <a:avLst/>
          </a:prstGeom>
          <a:noFill/>
        </p:spPr>
        <p:txBody>
          <a:bodyPr wrap="square" rtlCol="0">
            <a:spAutoFit/>
          </a:bodyPr>
          <a:lstStyle/>
          <a:p>
            <a:pPr lvl="0">
              <a:lnSpc>
                <a:spcPct val="150000"/>
              </a:lnSpc>
            </a:pPr>
            <a:r>
              <a:rPr lang="zh-CN" altLang="en-US" sz="2000" b="1" kern="0" dirty="0">
                <a:solidFill>
                  <a:srgbClr val="071F65"/>
                </a:solidFill>
                <a:latin typeface="微软雅黑" pitchFamily="34" charset="-122"/>
                <a:ea typeface="微软雅黑" pitchFamily="34" charset="-122"/>
              </a:rPr>
              <a:t>视觉注意力在计算机视觉上的应用：</a:t>
            </a:r>
            <a:endParaRPr lang="en-US" altLang="zh-CN" sz="2000" b="1" kern="0" dirty="0">
              <a:solidFill>
                <a:srgbClr val="071F65"/>
              </a:solidFill>
              <a:latin typeface="微软雅黑" pitchFamily="34" charset="-122"/>
              <a:ea typeface="微软雅黑" pitchFamily="34" charset="-122"/>
            </a:endParaRPr>
          </a:p>
          <a:p>
            <a:pPr lvl="0">
              <a:lnSpc>
                <a:spcPct val="150000"/>
              </a:lnSpc>
            </a:pPr>
            <a:r>
              <a:rPr lang="zh-CN" altLang="en-US" kern="0" dirty="0">
                <a:latin typeface="微软雅黑" pitchFamily="34" charset="-122"/>
                <a:ea typeface="微软雅黑" pitchFamily="34" charset="-122"/>
              </a:rPr>
              <a:t>        基于人的视觉注意力机制，在图像中预测或分割出显著性的物体区域，以应用到更多的计算机视觉问题中，如图像缩放、局部风格化、</a:t>
            </a:r>
            <a:r>
              <a:rPr lang="zh-CN" altLang="en-US" kern="0" dirty="0">
                <a:solidFill>
                  <a:srgbClr val="FF0000"/>
                </a:solidFill>
                <a:latin typeface="微软雅黑" pitchFamily="34" charset="-122"/>
                <a:ea typeface="微软雅黑" pitchFamily="34" charset="-122"/>
              </a:rPr>
              <a:t>图像拼接</a:t>
            </a:r>
            <a:r>
              <a:rPr lang="zh-CN" altLang="en-US" kern="0" dirty="0">
                <a:latin typeface="微软雅黑" pitchFamily="34" charset="-122"/>
                <a:ea typeface="微软雅黑" pitchFamily="34" charset="-122"/>
              </a:rPr>
              <a:t>、图像分割、图像压缩、目标检测等。</a:t>
            </a:r>
            <a:endParaRPr lang="en-US" altLang="zh-CN" kern="0" dirty="0">
              <a:latin typeface="微软雅黑" pitchFamily="34" charset="-122"/>
              <a:ea typeface="微软雅黑" pitchFamily="34" charset="-122"/>
            </a:endParaRPr>
          </a:p>
        </p:txBody>
      </p:sp>
      <p:sp>
        <p:nvSpPr>
          <p:cNvPr id="3" name="灯片编号占位符 2">
            <a:extLst>
              <a:ext uri="{FF2B5EF4-FFF2-40B4-BE49-F238E27FC236}">
                <a16:creationId xmlns:a16="http://schemas.microsoft.com/office/drawing/2014/main" id="{E0E28AAC-E9DE-4EA2-91A8-C3F5C217977A}"/>
              </a:ext>
            </a:extLst>
          </p:cNvPr>
          <p:cNvSpPr>
            <a:spLocks noGrp="1"/>
          </p:cNvSpPr>
          <p:nvPr>
            <p:ph type="sldNum" sz="quarter" idx="12"/>
          </p:nvPr>
        </p:nvSpPr>
        <p:spPr/>
        <p:txBody>
          <a:bodyPr/>
          <a:lstStyle/>
          <a:p>
            <a:fld id="{AFC0EA47-5C79-47C2-8325-B83899E65CFC}" type="slidenum">
              <a:rPr lang="zh-CN" altLang="en-US" smtClean="0"/>
              <a:t>7</a:t>
            </a:fld>
            <a:endParaRPr lang="zh-CN" altLang="en-US"/>
          </a:p>
        </p:txBody>
      </p:sp>
      <p:pic>
        <p:nvPicPr>
          <p:cNvPr id="7" name="Picture 3">
            <a:extLst>
              <a:ext uri="{FF2B5EF4-FFF2-40B4-BE49-F238E27FC236}">
                <a16:creationId xmlns:a16="http://schemas.microsoft.com/office/drawing/2014/main" id="{CB90D7E0-D3BE-43A5-A5E3-FDEC67CC34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7218" y="2529590"/>
            <a:ext cx="8957563" cy="2803905"/>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560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1" fill="hold" nodeType="clickEffect">
                                  <p:stCondLst>
                                    <p:cond delay="0"/>
                                  </p:stCondLst>
                                  <p:childTnLst>
                                    <p:anim calcmode="lin" valueType="num">
                                      <p:cBhvr additive="base">
                                        <p:cTn id="12" dur="250"/>
                                        <p:tgtEl>
                                          <p:spTgt spid="7"/>
                                        </p:tgtEl>
                                        <p:attrNameLst>
                                          <p:attrName>ppt_x</p:attrName>
                                        </p:attrNameLst>
                                      </p:cBhvr>
                                      <p:tavLst>
                                        <p:tav tm="0">
                                          <p:val>
                                            <p:strVal val="ppt_x"/>
                                          </p:val>
                                        </p:tav>
                                        <p:tav tm="100000">
                                          <p:val>
                                            <p:strVal val="ppt_x"/>
                                          </p:val>
                                        </p:tav>
                                      </p:tavLst>
                                    </p:anim>
                                    <p:anim calcmode="lin" valueType="num">
                                      <p:cBhvr additive="base">
                                        <p:cTn id="13" dur="250"/>
                                        <p:tgtEl>
                                          <p:spTgt spid="7"/>
                                        </p:tgtEl>
                                        <p:attrNameLst>
                                          <p:attrName>ppt_y</p:attrName>
                                        </p:attrNameLst>
                                      </p:cBhvr>
                                      <p:tavLst>
                                        <p:tav tm="0">
                                          <p:val>
                                            <p:strVal val="ppt_y"/>
                                          </p:val>
                                        </p:tav>
                                        <p:tav tm="100000">
                                          <p:val>
                                            <p:strVal val="0-ppt_h/2"/>
                                          </p:val>
                                        </p:tav>
                                      </p:tavLst>
                                    </p:anim>
                                    <p:set>
                                      <p:cBhvr>
                                        <p:cTn id="14" dur="1" fill="hold">
                                          <p:stCondLst>
                                            <p:cond delay="24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2879312"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研究背景及意义</a:t>
            </a:r>
          </a:p>
        </p:txBody>
      </p:sp>
      <p:sp>
        <p:nvSpPr>
          <p:cNvPr id="12" name="文本框 11">
            <a:extLst>
              <a:ext uri="{FF2B5EF4-FFF2-40B4-BE49-F238E27FC236}">
                <a16:creationId xmlns:a16="http://schemas.microsoft.com/office/drawing/2014/main" id="{3B4D53E3-775B-4C83-B361-35A25ECA82FC}"/>
              </a:ext>
            </a:extLst>
          </p:cNvPr>
          <p:cNvSpPr txBox="1"/>
          <p:nvPr/>
        </p:nvSpPr>
        <p:spPr>
          <a:xfrm>
            <a:off x="1659118" y="390918"/>
            <a:ext cx="7758259" cy="1244338"/>
          </a:xfrm>
          <a:prstGeom prst="rect">
            <a:avLst/>
          </a:prstGeom>
          <a:noFill/>
        </p:spPr>
        <p:txBody>
          <a:bodyPr wrap="square" rtlCol="0">
            <a:spAutoFit/>
          </a:bodyPr>
          <a:lstStyle/>
          <a:p>
            <a:endParaRPr lang="zh-CN" altLang="en-US" dirty="0"/>
          </a:p>
        </p:txBody>
      </p:sp>
      <p:sp>
        <p:nvSpPr>
          <p:cNvPr id="14" name="文本框 13">
            <a:extLst>
              <a:ext uri="{FF2B5EF4-FFF2-40B4-BE49-F238E27FC236}">
                <a16:creationId xmlns:a16="http://schemas.microsoft.com/office/drawing/2014/main" id="{EB094865-F401-42A6-853C-B2B98E898DA4}"/>
              </a:ext>
            </a:extLst>
          </p:cNvPr>
          <p:cNvSpPr txBox="1"/>
          <p:nvPr/>
        </p:nvSpPr>
        <p:spPr>
          <a:xfrm>
            <a:off x="870378" y="546052"/>
            <a:ext cx="9825873" cy="1336071"/>
          </a:xfrm>
          <a:prstGeom prst="rect">
            <a:avLst/>
          </a:prstGeom>
          <a:noFill/>
        </p:spPr>
        <p:txBody>
          <a:bodyPr wrap="square" rtlCol="0">
            <a:spAutoFit/>
          </a:bodyPr>
          <a:lstStyle/>
          <a:p>
            <a:pPr lvl="0">
              <a:lnSpc>
                <a:spcPct val="150000"/>
              </a:lnSpc>
            </a:pPr>
            <a:r>
              <a:rPr lang="zh-CN" altLang="en-US" sz="2000" b="1" kern="0" dirty="0">
                <a:solidFill>
                  <a:srgbClr val="071F65"/>
                </a:solidFill>
                <a:latin typeface="微软雅黑" pitchFamily="34" charset="-122"/>
                <a:ea typeface="微软雅黑" pitchFamily="34" charset="-122"/>
              </a:rPr>
              <a:t>视觉注意力在计算机视觉上的应用：</a:t>
            </a:r>
            <a:endParaRPr lang="en-US" altLang="zh-CN" sz="2000" b="1" kern="0" dirty="0">
              <a:solidFill>
                <a:srgbClr val="071F65"/>
              </a:solidFill>
              <a:latin typeface="微软雅黑" pitchFamily="34" charset="-122"/>
              <a:ea typeface="微软雅黑" pitchFamily="34" charset="-122"/>
            </a:endParaRPr>
          </a:p>
          <a:p>
            <a:pPr lvl="0">
              <a:lnSpc>
                <a:spcPct val="150000"/>
              </a:lnSpc>
            </a:pPr>
            <a:r>
              <a:rPr lang="zh-CN" altLang="en-US" kern="0" dirty="0">
                <a:latin typeface="微软雅黑" pitchFamily="34" charset="-122"/>
                <a:ea typeface="微软雅黑" pitchFamily="34" charset="-122"/>
              </a:rPr>
              <a:t>        基于人的视觉注意力机制，在图像中预测或分割出显著性的物体区域，以应用到更多的计算机视觉问题中，如图像缩放、局部风格化、图像拼接、</a:t>
            </a:r>
            <a:r>
              <a:rPr lang="zh-CN" altLang="en-US" kern="0" dirty="0">
                <a:solidFill>
                  <a:srgbClr val="FF0000"/>
                </a:solidFill>
                <a:latin typeface="微软雅黑" pitchFamily="34" charset="-122"/>
                <a:ea typeface="微软雅黑" pitchFamily="34" charset="-122"/>
              </a:rPr>
              <a:t>图像分割</a:t>
            </a:r>
            <a:r>
              <a:rPr lang="zh-CN" altLang="en-US" kern="0" dirty="0">
                <a:latin typeface="微软雅黑" pitchFamily="34" charset="-122"/>
                <a:ea typeface="微软雅黑" pitchFamily="34" charset="-122"/>
              </a:rPr>
              <a:t>、图像压缩、目标检测等。</a:t>
            </a:r>
            <a:endParaRPr lang="en-US" altLang="zh-CN" kern="0" dirty="0">
              <a:latin typeface="微软雅黑" pitchFamily="34" charset="-122"/>
              <a:ea typeface="微软雅黑" pitchFamily="34" charset="-122"/>
            </a:endParaRPr>
          </a:p>
        </p:txBody>
      </p:sp>
      <p:sp>
        <p:nvSpPr>
          <p:cNvPr id="3" name="灯片编号占位符 2">
            <a:extLst>
              <a:ext uri="{FF2B5EF4-FFF2-40B4-BE49-F238E27FC236}">
                <a16:creationId xmlns:a16="http://schemas.microsoft.com/office/drawing/2014/main" id="{E0E28AAC-E9DE-4EA2-91A8-C3F5C217977A}"/>
              </a:ext>
            </a:extLst>
          </p:cNvPr>
          <p:cNvSpPr>
            <a:spLocks noGrp="1"/>
          </p:cNvSpPr>
          <p:nvPr>
            <p:ph type="sldNum" sz="quarter" idx="12"/>
          </p:nvPr>
        </p:nvSpPr>
        <p:spPr/>
        <p:txBody>
          <a:bodyPr/>
          <a:lstStyle/>
          <a:p>
            <a:fld id="{AFC0EA47-5C79-47C2-8325-B83899E65CFC}" type="slidenum">
              <a:rPr lang="zh-CN" altLang="en-US" smtClean="0"/>
              <a:t>8</a:t>
            </a:fld>
            <a:endParaRPr lang="zh-CN" altLang="en-US"/>
          </a:p>
        </p:txBody>
      </p:sp>
      <p:pic>
        <p:nvPicPr>
          <p:cNvPr id="7" name="图片 6">
            <a:extLst>
              <a:ext uri="{FF2B5EF4-FFF2-40B4-BE49-F238E27FC236}">
                <a16:creationId xmlns:a16="http://schemas.microsoft.com/office/drawing/2014/main" id="{2DAA0148-0A2D-47ED-A470-89D254269FEA}"/>
              </a:ext>
            </a:extLst>
          </p:cNvPr>
          <p:cNvPicPr>
            <a:picLocks noChangeAspect="1"/>
          </p:cNvPicPr>
          <p:nvPr/>
        </p:nvPicPr>
        <p:blipFill>
          <a:blip r:embed="rId4"/>
          <a:stretch>
            <a:fillRect/>
          </a:stretch>
        </p:blipFill>
        <p:spPr>
          <a:xfrm>
            <a:off x="1885313" y="2163919"/>
            <a:ext cx="8421374" cy="4303163"/>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51912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1" fill="hold" nodeType="clickEffect">
                                  <p:stCondLst>
                                    <p:cond delay="0"/>
                                  </p:stCondLst>
                                  <p:childTnLst>
                                    <p:anim calcmode="lin" valueType="num">
                                      <p:cBhvr additive="base">
                                        <p:cTn id="12" dur="250"/>
                                        <p:tgtEl>
                                          <p:spTgt spid="7"/>
                                        </p:tgtEl>
                                        <p:attrNameLst>
                                          <p:attrName>ppt_x</p:attrName>
                                        </p:attrNameLst>
                                      </p:cBhvr>
                                      <p:tavLst>
                                        <p:tav tm="0">
                                          <p:val>
                                            <p:strVal val="ppt_x"/>
                                          </p:val>
                                        </p:tav>
                                        <p:tav tm="100000">
                                          <p:val>
                                            <p:strVal val="ppt_x"/>
                                          </p:val>
                                        </p:tav>
                                      </p:tavLst>
                                    </p:anim>
                                    <p:anim calcmode="lin" valueType="num">
                                      <p:cBhvr additive="base">
                                        <p:cTn id="13" dur="250"/>
                                        <p:tgtEl>
                                          <p:spTgt spid="7"/>
                                        </p:tgtEl>
                                        <p:attrNameLst>
                                          <p:attrName>ppt_y</p:attrName>
                                        </p:attrNameLst>
                                      </p:cBhvr>
                                      <p:tavLst>
                                        <p:tav tm="0">
                                          <p:val>
                                            <p:strVal val="ppt_y"/>
                                          </p:val>
                                        </p:tav>
                                        <p:tav tm="100000">
                                          <p:val>
                                            <p:strVal val="0-ppt_h/2"/>
                                          </p:val>
                                        </p:tav>
                                      </p:tavLst>
                                    </p:anim>
                                    <p:set>
                                      <p:cBhvr>
                                        <p:cTn id="14" dur="1" fill="hold">
                                          <p:stCondLst>
                                            <p:cond delay="24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2879312"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研究背景及意义</a:t>
            </a:r>
          </a:p>
        </p:txBody>
      </p:sp>
      <p:sp>
        <p:nvSpPr>
          <p:cNvPr id="12" name="文本框 11">
            <a:extLst>
              <a:ext uri="{FF2B5EF4-FFF2-40B4-BE49-F238E27FC236}">
                <a16:creationId xmlns:a16="http://schemas.microsoft.com/office/drawing/2014/main" id="{3B4D53E3-775B-4C83-B361-35A25ECA82FC}"/>
              </a:ext>
            </a:extLst>
          </p:cNvPr>
          <p:cNvSpPr txBox="1"/>
          <p:nvPr/>
        </p:nvSpPr>
        <p:spPr>
          <a:xfrm>
            <a:off x="1659118" y="390918"/>
            <a:ext cx="7758259" cy="1244338"/>
          </a:xfrm>
          <a:prstGeom prst="rect">
            <a:avLst/>
          </a:prstGeom>
          <a:noFill/>
        </p:spPr>
        <p:txBody>
          <a:bodyPr wrap="square" rtlCol="0">
            <a:spAutoFit/>
          </a:bodyPr>
          <a:lstStyle/>
          <a:p>
            <a:endParaRPr lang="zh-CN" altLang="en-US" dirty="0"/>
          </a:p>
        </p:txBody>
      </p:sp>
      <p:sp>
        <p:nvSpPr>
          <p:cNvPr id="14" name="文本框 13">
            <a:extLst>
              <a:ext uri="{FF2B5EF4-FFF2-40B4-BE49-F238E27FC236}">
                <a16:creationId xmlns:a16="http://schemas.microsoft.com/office/drawing/2014/main" id="{EB094865-F401-42A6-853C-B2B98E898DA4}"/>
              </a:ext>
            </a:extLst>
          </p:cNvPr>
          <p:cNvSpPr txBox="1"/>
          <p:nvPr/>
        </p:nvSpPr>
        <p:spPr>
          <a:xfrm>
            <a:off x="870378" y="546052"/>
            <a:ext cx="9825873" cy="1336071"/>
          </a:xfrm>
          <a:prstGeom prst="rect">
            <a:avLst/>
          </a:prstGeom>
          <a:noFill/>
        </p:spPr>
        <p:txBody>
          <a:bodyPr wrap="square" rtlCol="0">
            <a:spAutoFit/>
          </a:bodyPr>
          <a:lstStyle/>
          <a:p>
            <a:pPr lvl="0">
              <a:lnSpc>
                <a:spcPct val="150000"/>
              </a:lnSpc>
            </a:pPr>
            <a:r>
              <a:rPr lang="zh-CN" altLang="en-US" sz="2000" b="1" kern="0" dirty="0">
                <a:solidFill>
                  <a:srgbClr val="071F65"/>
                </a:solidFill>
                <a:latin typeface="微软雅黑" pitchFamily="34" charset="-122"/>
                <a:ea typeface="微软雅黑" pitchFamily="34" charset="-122"/>
              </a:rPr>
              <a:t>视觉注意力在计算机视觉上的应用：</a:t>
            </a:r>
            <a:endParaRPr lang="en-US" altLang="zh-CN" sz="2000" b="1" kern="0" dirty="0">
              <a:solidFill>
                <a:srgbClr val="071F65"/>
              </a:solidFill>
              <a:latin typeface="微软雅黑" pitchFamily="34" charset="-122"/>
              <a:ea typeface="微软雅黑" pitchFamily="34" charset="-122"/>
            </a:endParaRPr>
          </a:p>
          <a:p>
            <a:pPr lvl="0">
              <a:lnSpc>
                <a:spcPct val="150000"/>
              </a:lnSpc>
            </a:pPr>
            <a:r>
              <a:rPr lang="zh-CN" altLang="en-US" kern="0" dirty="0">
                <a:latin typeface="微软雅黑" pitchFamily="34" charset="-122"/>
                <a:ea typeface="微软雅黑" pitchFamily="34" charset="-122"/>
              </a:rPr>
              <a:t>        基于人的视觉注意力机制，在图像中预测或分割出显著性的物体区域，以应用到更多的计算机视觉问题中，如图像缩放、局部风格化、图像拼接、图像分割、</a:t>
            </a:r>
            <a:r>
              <a:rPr lang="zh-CN" altLang="en-US" kern="0" dirty="0">
                <a:solidFill>
                  <a:srgbClr val="FF0000"/>
                </a:solidFill>
                <a:latin typeface="微软雅黑" pitchFamily="34" charset="-122"/>
                <a:ea typeface="微软雅黑" pitchFamily="34" charset="-122"/>
              </a:rPr>
              <a:t>图像压缩</a:t>
            </a:r>
            <a:r>
              <a:rPr lang="zh-CN" altLang="en-US" kern="0" dirty="0">
                <a:latin typeface="微软雅黑" pitchFamily="34" charset="-122"/>
                <a:ea typeface="微软雅黑" pitchFamily="34" charset="-122"/>
              </a:rPr>
              <a:t>、目标检测等。</a:t>
            </a:r>
            <a:endParaRPr lang="en-US" altLang="zh-CN" kern="0" dirty="0">
              <a:latin typeface="微软雅黑" pitchFamily="34" charset="-122"/>
              <a:ea typeface="微软雅黑" pitchFamily="34" charset="-122"/>
            </a:endParaRPr>
          </a:p>
        </p:txBody>
      </p:sp>
      <p:sp>
        <p:nvSpPr>
          <p:cNvPr id="3" name="灯片编号占位符 2">
            <a:extLst>
              <a:ext uri="{FF2B5EF4-FFF2-40B4-BE49-F238E27FC236}">
                <a16:creationId xmlns:a16="http://schemas.microsoft.com/office/drawing/2014/main" id="{E0E28AAC-E9DE-4EA2-91A8-C3F5C217977A}"/>
              </a:ext>
            </a:extLst>
          </p:cNvPr>
          <p:cNvSpPr>
            <a:spLocks noGrp="1"/>
          </p:cNvSpPr>
          <p:nvPr>
            <p:ph type="sldNum" sz="quarter" idx="12"/>
          </p:nvPr>
        </p:nvSpPr>
        <p:spPr/>
        <p:txBody>
          <a:bodyPr/>
          <a:lstStyle/>
          <a:p>
            <a:fld id="{AFC0EA47-5C79-47C2-8325-B83899E65CFC}" type="slidenum">
              <a:rPr lang="zh-CN" altLang="en-US" smtClean="0"/>
              <a:t>9</a:t>
            </a:fld>
            <a:endParaRPr lang="zh-CN" altLang="en-US"/>
          </a:p>
        </p:txBody>
      </p:sp>
      <p:grpSp>
        <p:nvGrpSpPr>
          <p:cNvPr id="7" name="组合 6">
            <a:extLst>
              <a:ext uri="{FF2B5EF4-FFF2-40B4-BE49-F238E27FC236}">
                <a16:creationId xmlns:a16="http://schemas.microsoft.com/office/drawing/2014/main" id="{19AB53C5-8A9C-4842-B321-607D1CA9B0A3}"/>
              </a:ext>
            </a:extLst>
          </p:cNvPr>
          <p:cNvGrpSpPr/>
          <p:nvPr/>
        </p:nvGrpSpPr>
        <p:grpSpPr>
          <a:xfrm>
            <a:off x="1492055" y="2557056"/>
            <a:ext cx="8932148" cy="2959733"/>
            <a:chOff x="3183423" y="1790605"/>
            <a:chExt cx="8932148" cy="2959733"/>
          </a:xfrm>
          <a:effectLst/>
        </p:grpSpPr>
        <p:pic>
          <p:nvPicPr>
            <p:cNvPr id="8" name="图片 7">
              <a:extLst>
                <a:ext uri="{FF2B5EF4-FFF2-40B4-BE49-F238E27FC236}">
                  <a16:creationId xmlns:a16="http://schemas.microsoft.com/office/drawing/2014/main" id="{C638D285-DE78-41E4-979B-A87916CDCF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75974" y="1790605"/>
              <a:ext cx="4439597" cy="2959733"/>
            </a:xfrm>
            <a:prstGeom prst="roundRect">
              <a:avLst>
                <a:gd name="adj" fmla="val 8594"/>
              </a:avLst>
            </a:prstGeom>
            <a:solidFill>
              <a:srgbClr val="FFFFFF">
                <a:shade val="85000"/>
              </a:srgbClr>
            </a:solidFill>
            <a:ln>
              <a:noFill/>
            </a:ln>
            <a:effectLst/>
          </p:spPr>
        </p:pic>
        <p:pic>
          <p:nvPicPr>
            <p:cNvPr id="9" name="图片 8">
              <a:extLst>
                <a:ext uri="{FF2B5EF4-FFF2-40B4-BE49-F238E27FC236}">
                  <a16:creationId xmlns:a16="http://schemas.microsoft.com/office/drawing/2014/main" id="{62E44497-3648-47E2-B2F0-8483371A55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83423" y="1790606"/>
              <a:ext cx="4439598" cy="2959732"/>
            </a:xfrm>
            <a:prstGeom prst="roundRect">
              <a:avLst>
                <a:gd name="adj" fmla="val 8594"/>
              </a:avLst>
            </a:prstGeom>
            <a:solidFill>
              <a:srgbClr val="FFFFFF">
                <a:shade val="85000"/>
              </a:srgbClr>
            </a:solidFill>
            <a:ln>
              <a:noFill/>
            </a:ln>
            <a:effectLst/>
          </p:spPr>
        </p:pic>
      </p:grpSp>
    </p:spTree>
    <p:extLst>
      <p:ext uri="{BB962C8B-B14F-4D97-AF65-F5344CB8AC3E}">
        <p14:creationId xmlns:p14="http://schemas.microsoft.com/office/powerpoint/2010/main" val="426548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1" fill="hold" nodeType="clickEffect">
                                  <p:stCondLst>
                                    <p:cond delay="0"/>
                                  </p:stCondLst>
                                  <p:childTnLst>
                                    <p:anim calcmode="lin" valueType="num">
                                      <p:cBhvr additive="base">
                                        <p:cTn id="12" dur="250"/>
                                        <p:tgtEl>
                                          <p:spTgt spid="7"/>
                                        </p:tgtEl>
                                        <p:attrNameLst>
                                          <p:attrName>ppt_x</p:attrName>
                                        </p:attrNameLst>
                                      </p:cBhvr>
                                      <p:tavLst>
                                        <p:tav tm="0">
                                          <p:val>
                                            <p:strVal val="ppt_x"/>
                                          </p:val>
                                        </p:tav>
                                        <p:tav tm="100000">
                                          <p:val>
                                            <p:strVal val="ppt_x"/>
                                          </p:val>
                                        </p:tav>
                                      </p:tavLst>
                                    </p:anim>
                                    <p:anim calcmode="lin" valueType="num">
                                      <p:cBhvr additive="base">
                                        <p:cTn id="13" dur="250"/>
                                        <p:tgtEl>
                                          <p:spTgt spid="7"/>
                                        </p:tgtEl>
                                        <p:attrNameLst>
                                          <p:attrName>ppt_y</p:attrName>
                                        </p:attrNameLst>
                                      </p:cBhvr>
                                      <p:tavLst>
                                        <p:tav tm="0">
                                          <p:val>
                                            <p:strVal val="ppt_y"/>
                                          </p:val>
                                        </p:tav>
                                        <p:tav tm="100000">
                                          <p:val>
                                            <p:strVal val="0-ppt_h/2"/>
                                          </p:val>
                                        </p:tav>
                                      </p:tavLst>
                                    </p:anim>
                                    <p:set>
                                      <p:cBhvr>
                                        <p:cTn id="14" dur="1" fill="hold">
                                          <p:stCondLst>
                                            <p:cond delay="24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8818</TotalTime>
  <Words>5401</Words>
  <Application>Microsoft Office PowerPoint</Application>
  <PresentationFormat>宽屏</PresentationFormat>
  <Paragraphs>405</Paragraphs>
  <Slides>44</Slides>
  <Notes>29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44</vt:i4>
      </vt:variant>
    </vt:vector>
  </HeadingPairs>
  <TitlesOfParts>
    <vt:vector size="54" baseType="lpstr">
      <vt:lpstr>等线</vt:lpstr>
      <vt:lpstr>等线 Light</vt:lpstr>
      <vt:lpstr>华文新魏</vt:lpstr>
      <vt:lpstr>微软雅黑</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Mrzher</dc:creator>
  <cp:lastModifiedBy>崔 哲</cp:lastModifiedBy>
  <cp:revision>203</cp:revision>
  <dcterms:created xsi:type="dcterms:W3CDTF">2019-09-03T02:36:16Z</dcterms:created>
  <dcterms:modified xsi:type="dcterms:W3CDTF">2019-12-26T14:08:00Z</dcterms:modified>
</cp:coreProperties>
</file>